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8"/>
  </p:notesMasterIdLst>
  <p:handoutMasterIdLst>
    <p:handoutMasterId r:id="rId49"/>
  </p:handoutMasterIdLst>
  <p:sldIdLst>
    <p:sldId id="256" r:id="rId6"/>
    <p:sldId id="321" r:id="rId7"/>
    <p:sldId id="304" r:id="rId8"/>
    <p:sldId id="305" r:id="rId9"/>
    <p:sldId id="341" r:id="rId10"/>
    <p:sldId id="340" r:id="rId11"/>
    <p:sldId id="324" r:id="rId12"/>
    <p:sldId id="307" r:id="rId13"/>
    <p:sldId id="313" r:id="rId14"/>
    <p:sldId id="331" r:id="rId15"/>
    <p:sldId id="332" r:id="rId16"/>
    <p:sldId id="309" r:id="rId17"/>
    <p:sldId id="361" r:id="rId18"/>
    <p:sldId id="362" r:id="rId19"/>
    <p:sldId id="343" r:id="rId20"/>
    <p:sldId id="342" r:id="rId21"/>
    <p:sldId id="344" r:id="rId22"/>
    <p:sldId id="345" r:id="rId23"/>
    <p:sldId id="346" r:id="rId24"/>
    <p:sldId id="335" r:id="rId25"/>
    <p:sldId id="327" r:id="rId26"/>
    <p:sldId id="348" r:id="rId27"/>
    <p:sldId id="347" r:id="rId28"/>
    <p:sldId id="326" r:id="rId29"/>
    <p:sldId id="339" r:id="rId30"/>
    <p:sldId id="328" r:id="rId31"/>
    <p:sldId id="349" r:id="rId32"/>
    <p:sldId id="350" r:id="rId33"/>
    <p:sldId id="351" r:id="rId34"/>
    <p:sldId id="352" r:id="rId35"/>
    <p:sldId id="353" r:id="rId36"/>
    <p:sldId id="310" r:id="rId37"/>
    <p:sldId id="354" r:id="rId38"/>
    <p:sldId id="355" r:id="rId39"/>
    <p:sldId id="356" r:id="rId40"/>
    <p:sldId id="357" r:id="rId41"/>
    <p:sldId id="358" r:id="rId42"/>
    <p:sldId id="359" r:id="rId43"/>
    <p:sldId id="338" r:id="rId44"/>
    <p:sldId id="320" r:id="rId45"/>
    <p:sldId id="300" r:id="rId46"/>
    <p:sldId id="286"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BAAB56-71C2-46FD-B353-B2B475DD404C}" v="3" dt="2021-11-12T21:44:33.0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897" autoAdjust="0"/>
    <p:restoredTop sz="96654" autoAdjust="0"/>
  </p:normalViewPr>
  <p:slideViewPr>
    <p:cSldViewPr snapToGrid="0" showGuides="1">
      <p:cViewPr varScale="1">
        <p:scale>
          <a:sx n="63" d="100"/>
          <a:sy n="63" d="100"/>
        </p:scale>
        <p:origin x="952" y="6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9BBAAB56-71C2-46FD-B353-B2B475DD404C}"/>
    <pc:docChg chg="undo custSel addSld delSld modSld sldOrd">
      <pc:chgData name="Emily Gelfand" userId="d2f4eb55-36cb-410f-82e5-9d70b31a9e11" providerId="ADAL" clId="{9BBAAB56-71C2-46FD-B353-B2B475DD404C}" dt="2021-11-12T21:44:43.454" v="1037" actId="20577"/>
      <pc:docMkLst>
        <pc:docMk/>
      </pc:docMkLst>
      <pc:sldChg chg="modSp mod">
        <pc:chgData name="Emily Gelfand" userId="d2f4eb55-36cb-410f-82e5-9d70b31a9e11" providerId="ADAL" clId="{9BBAAB56-71C2-46FD-B353-B2B475DD404C}" dt="2021-11-12T21:44:43.454" v="1037" actId="20577"/>
        <pc:sldMkLst>
          <pc:docMk/>
          <pc:sldMk cId="3498436911" sldId="300"/>
        </pc:sldMkLst>
        <pc:spChg chg="mod">
          <ac:chgData name="Emily Gelfand" userId="d2f4eb55-36cb-410f-82e5-9d70b31a9e11" providerId="ADAL" clId="{9BBAAB56-71C2-46FD-B353-B2B475DD404C}" dt="2021-11-12T21:44:16.451" v="965" actId="1076"/>
          <ac:spMkLst>
            <pc:docMk/>
            <pc:sldMk cId="3498436911" sldId="300"/>
            <ac:spMk id="6" creationId="{00000000-0000-0000-0000-000000000000}"/>
          </ac:spMkLst>
        </pc:spChg>
        <pc:spChg chg="mod">
          <ac:chgData name="Emily Gelfand" userId="d2f4eb55-36cb-410f-82e5-9d70b31a9e11" providerId="ADAL" clId="{9BBAAB56-71C2-46FD-B353-B2B475DD404C}" dt="2021-11-12T21:44:43.454" v="1037" actId="20577"/>
          <ac:spMkLst>
            <pc:docMk/>
            <pc:sldMk cId="3498436911" sldId="300"/>
            <ac:spMk id="7" creationId="{00000000-0000-0000-0000-000000000000}"/>
          </ac:spMkLst>
        </pc:spChg>
      </pc:sldChg>
      <pc:sldChg chg="modSp mod">
        <pc:chgData name="Emily Gelfand" userId="d2f4eb55-36cb-410f-82e5-9d70b31a9e11" providerId="ADAL" clId="{9BBAAB56-71C2-46FD-B353-B2B475DD404C}" dt="2021-11-12T21:35:26.704" v="331" actId="20577"/>
        <pc:sldMkLst>
          <pc:docMk/>
          <pc:sldMk cId="4153811950" sldId="309"/>
        </pc:sldMkLst>
        <pc:spChg chg="mod">
          <ac:chgData name="Emily Gelfand" userId="d2f4eb55-36cb-410f-82e5-9d70b31a9e11" providerId="ADAL" clId="{9BBAAB56-71C2-46FD-B353-B2B475DD404C}" dt="2021-11-12T21:35:26.704" v="331" actId="20577"/>
          <ac:spMkLst>
            <pc:docMk/>
            <pc:sldMk cId="4153811950" sldId="309"/>
            <ac:spMk id="2" creationId="{00000000-0000-0000-0000-000000000000}"/>
          </ac:spMkLst>
        </pc:spChg>
      </pc:sldChg>
      <pc:sldChg chg="addSp modSp mod">
        <pc:chgData name="Emily Gelfand" userId="d2f4eb55-36cb-410f-82e5-9d70b31a9e11" providerId="ADAL" clId="{9BBAAB56-71C2-46FD-B353-B2B475DD404C}" dt="2021-11-12T21:43:26.687" v="822" actId="1076"/>
        <pc:sldMkLst>
          <pc:docMk/>
          <pc:sldMk cId="2672613170" sldId="320"/>
        </pc:sldMkLst>
        <pc:spChg chg="mod">
          <ac:chgData name="Emily Gelfand" userId="d2f4eb55-36cb-410f-82e5-9d70b31a9e11" providerId="ADAL" clId="{9BBAAB56-71C2-46FD-B353-B2B475DD404C}" dt="2021-11-12T21:42:44.567" v="817" actId="1076"/>
          <ac:spMkLst>
            <pc:docMk/>
            <pc:sldMk cId="2672613170" sldId="320"/>
            <ac:spMk id="2" creationId="{00000000-0000-0000-0000-000000000000}"/>
          </ac:spMkLst>
        </pc:spChg>
        <pc:spChg chg="mod">
          <ac:chgData name="Emily Gelfand" userId="d2f4eb55-36cb-410f-82e5-9d70b31a9e11" providerId="ADAL" clId="{9BBAAB56-71C2-46FD-B353-B2B475DD404C}" dt="2021-11-12T21:42:47.261" v="818" actId="1076"/>
          <ac:spMkLst>
            <pc:docMk/>
            <pc:sldMk cId="2672613170" sldId="320"/>
            <ac:spMk id="7" creationId="{00000000-0000-0000-0000-000000000000}"/>
          </ac:spMkLst>
        </pc:spChg>
        <pc:picChg chg="add mod modCrop">
          <ac:chgData name="Emily Gelfand" userId="d2f4eb55-36cb-410f-82e5-9d70b31a9e11" providerId="ADAL" clId="{9BBAAB56-71C2-46FD-B353-B2B475DD404C}" dt="2021-11-12T21:43:26.687" v="822" actId="1076"/>
          <ac:picMkLst>
            <pc:docMk/>
            <pc:sldMk cId="2672613170" sldId="320"/>
            <ac:picMk id="3" creationId="{2A60EBC0-15D0-4166-89B1-BFE88AFC2C2E}"/>
          </ac:picMkLst>
        </pc:picChg>
        <pc:picChg chg="mod">
          <ac:chgData name="Emily Gelfand" userId="d2f4eb55-36cb-410f-82e5-9d70b31a9e11" providerId="ADAL" clId="{9BBAAB56-71C2-46FD-B353-B2B475DD404C}" dt="2021-11-12T21:41:03.188" v="667" actId="14100"/>
          <ac:picMkLst>
            <pc:docMk/>
            <pc:sldMk cId="2672613170" sldId="320"/>
            <ac:picMk id="8" creationId="{00000000-0000-0000-0000-000000000000}"/>
          </ac:picMkLst>
        </pc:picChg>
      </pc:sldChg>
      <pc:sldChg chg="modSp del mod">
        <pc:chgData name="Emily Gelfand" userId="d2f4eb55-36cb-410f-82e5-9d70b31a9e11" providerId="ADAL" clId="{9BBAAB56-71C2-46FD-B353-B2B475DD404C}" dt="2021-11-12T21:35:36.279" v="332" actId="47"/>
        <pc:sldMkLst>
          <pc:docMk/>
          <pc:sldMk cId="1532861518" sldId="322"/>
        </pc:sldMkLst>
        <pc:spChg chg="mod">
          <ac:chgData name="Emily Gelfand" userId="d2f4eb55-36cb-410f-82e5-9d70b31a9e11" providerId="ADAL" clId="{9BBAAB56-71C2-46FD-B353-B2B475DD404C}" dt="2021-11-12T21:35:15.395" v="326" actId="20577"/>
          <ac:spMkLst>
            <pc:docMk/>
            <pc:sldMk cId="1532861518" sldId="322"/>
            <ac:spMk id="6" creationId="{00000000-0000-0000-0000-000000000000}"/>
          </ac:spMkLst>
        </pc:spChg>
      </pc:sldChg>
      <pc:sldChg chg="del">
        <pc:chgData name="Emily Gelfand" userId="d2f4eb55-36cb-410f-82e5-9d70b31a9e11" providerId="ADAL" clId="{9BBAAB56-71C2-46FD-B353-B2B475DD404C}" dt="2021-11-12T21:36:06.119" v="364" actId="47"/>
        <pc:sldMkLst>
          <pc:docMk/>
          <pc:sldMk cId="1856927272" sldId="323"/>
        </pc:sldMkLst>
      </pc:sldChg>
      <pc:sldChg chg="modSp mod ord">
        <pc:chgData name="Emily Gelfand" userId="d2f4eb55-36cb-410f-82e5-9d70b31a9e11" providerId="ADAL" clId="{9BBAAB56-71C2-46FD-B353-B2B475DD404C}" dt="2021-11-12T21:18:12.836" v="319" actId="20577"/>
        <pc:sldMkLst>
          <pc:docMk/>
          <pc:sldMk cId="3476152734" sldId="326"/>
        </pc:sldMkLst>
        <pc:spChg chg="mod">
          <ac:chgData name="Emily Gelfand" userId="d2f4eb55-36cb-410f-82e5-9d70b31a9e11" providerId="ADAL" clId="{9BBAAB56-71C2-46FD-B353-B2B475DD404C}" dt="2021-11-12T21:18:12.836" v="319" actId="20577"/>
          <ac:spMkLst>
            <pc:docMk/>
            <pc:sldMk cId="3476152734" sldId="326"/>
            <ac:spMk id="3" creationId="{B452F144-B433-478A-89D8-42A02242A485}"/>
          </ac:spMkLst>
        </pc:spChg>
      </pc:sldChg>
      <pc:sldChg chg="modSp mod ord">
        <pc:chgData name="Emily Gelfand" userId="d2f4eb55-36cb-410f-82e5-9d70b31a9e11" providerId="ADAL" clId="{9BBAAB56-71C2-46FD-B353-B2B475DD404C}" dt="2021-11-12T21:36:01.574" v="363" actId="5793"/>
        <pc:sldMkLst>
          <pc:docMk/>
          <pc:sldMk cId="2390653977" sldId="338"/>
        </pc:sldMkLst>
        <pc:spChg chg="mod">
          <ac:chgData name="Emily Gelfand" userId="d2f4eb55-36cb-410f-82e5-9d70b31a9e11" providerId="ADAL" clId="{9BBAAB56-71C2-46FD-B353-B2B475DD404C}" dt="2021-11-12T21:35:53.245" v="360" actId="20577"/>
          <ac:spMkLst>
            <pc:docMk/>
            <pc:sldMk cId="2390653977" sldId="338"/>
            <ac:spMk id="2" creationId="{2AA22DF2-01D7-4B1E-8564-2DE23FB741B6}"/>
          </ac:spMkLst>
        </pc:spChg>
        <pc:spChg chg="mod">
          <ac:chgData name="Emily Gelfand" userId="d2f4eb55-36cb-410f-82e5-9d70b31a9e11" providerId="ADAL" clId="{9BBAAB56-71C2-46FD-B353-B2B475DD404C}" dt="2021-11-12T21:36:01.574" v="363" actId="5793"/>
          <ac:spMkLst>
            <pc:docMk/>
            <pc:sldMk cId="2390653977" sldId="338"/>
            <ac:spMk id="3" creationId="{B452F144-B433-478A-89D8-42A02242A485}"/>
          </ac:spMkLst>
        </pc:spChg>
      </pc:sldChg>
      <pc:sldChg chg="ord">
        <pc:chgData name="Emily Gelfand" userId="d2f4eb55-36cb-410f-82e5-9d70b31a9e11" providerId="ADAL" clId="{9BBAAB56-71C2-46FD-B353-B2B475DD404C}" dt="2021-11-12T21:09:47.105" v="2" actId="20578"/>
        <pc:sldMkLst>
          <pc:docMk/>
          <pc:sldMk cId="3019424190" sldId="339"/>
        </pc:sldMkLst>
      </pc:sldChg>
      <pc:sldChg chg="modSp mod">
        <pc:chgData name="Emily Gelfand" userId="d2f4eb55-36cb-410f-82e5-9d70b31a9e11" providerId="ADAL" clId="{9BBAAB56-71C2-46FD-B353-B2B475DD404C}" dt="2021-11-12T21:10:12.584" v="20" actId="20577"/>
        <pc:sldMkLst>
          <pc:docMk/>
          <pc:sldMk cId="2929936621" sldId="343"/>
        </pc:sldMkLst>
        <pc:spChg chg="mod">
          <ac:chgData name="Emily Gelfand" userId="d2f4eb55-36cb-410f-82e5-9d70b31a9e11" providerId="ADAL" clId="{9BBAAB56-71C2-46FD-B353-B2B475DD404C}" dt="2021-11-12T21:10:12.584" v="20" actId="20577"/>
          <ac:spMkLst>
            <pc:docMk/>
            <pc:sldMk cId="2929936621" sldId="343"/>
            <ac:spMk id="2" creationId="{F578A56D-08A6-4E0A-AF22-BA51E312D83D}"/>
          </ac:spMkLst>
        </pc:spChg>
      </pc:sldChg>
      <pc:sldChg chg="addSp modSp mod">
        <pc:chgData name="Emily Gelfand" userId="d2f4eb55-36cb-410f-82e5-9d70b31a9e11" providerId="ADAL" clId="{9BBAAB56-71C2-46FD-B353-B2B475DD404C}" dt="2021-11-12T21:15:22.461" v="259" actId="1076"/>
        <pc:sldMkLst>
          <pc:docMk/>
          <pc:sldMk cId="1471137170" sldId="344"/>
        </pc:sldMkLst>
        <pc:spChg chg="mod">
          <ac:chgData name="Emily Gelfand" userId="d2f4eb55-36cb-410f-82e5-9d70b31a9e11" providerId="ADAL" clId="{9BBAAB56-71C2-46FD-B353-B2B475DD404C}" dt="2021-11-12T21:15:19.965" v="258" actId="20577"/>
          <ac:spMkLst>
            <pc:docMk/>
            <pc:sldMk cId="1471137170" sldId="344"/>
            <ac:spMk id="7" creationId="{00000000-0000-0000-0000-000000000000}"/>
          </ac:spMkLst>
        </pc:spChg>
        <pc:picChg chg="add mod">
          <ac:chgData name="Emily Gelfand" userId="d2f4eb55-36cb-410f-82e5-9d70b31a9e11" providerId="ADAL" clId="{9BBAAB56-71C2-46FD-B353-B2B475DD404C}" dt="2021-11-12T21:15:22.461" v="259" actId="1076"/>
          <ac:picMkLst>
            <pc:docMk/>
            <pc:sldMk cId="1471137170" sldId="344"/>
            <ac:picMk id="5" creationId="{9FEE8AB8-B932-4A0D-B897-C135DCC8191E}"/>
          </ac:picMkLst>
        </pc:picChg>
      </pc:sldChg>
      <pc:sldChg chg="modSp del mod">
        <pc:chgData name="Emily Gelfand" userId="d2f4eb55-36cb-410f-82e5-9d70b31a9e11" providerId="ADAL" clId="{9BBAAB56-71C2-46FD-B353-B2B475DD404C}" dt="2021-11-12T21:35:04.539" v="321" actId="47"/>
        <pc:sldMkLst>
          <pc:docMk/>
          <pc:sldMk cId="3637595466" sldId="360"/>
        </pc:sldMkLst>
        <pc:spChg chg="mod">
          <ac:chgData name="Emily Gelfand" userId="d2f4eb55-36cb-410f-82e5-9d70b31a9e11" providerId="ADAL" clId="{9BBAAB56-71C2-46FD-B353-B2B475DD404C}" dt="2021-11-12T21:34:57.024" v="320" actId="20577"/>
          <ac:spMkLst>
            <pc:docMk/>
            <pc:sldMk cId="3637595466" sldId="360"/>
            <ac:spMk id="2" creationId="{F578A56D-08A6-4E0A-AF22-BA51E312D83D}"/>
          </ac:spMkLst>
        </pc:spChg>
      </pc:sldChg>
      <pc:sldChg chg="add">
        <pc:chgData name="Emily Gelfand" userId="d2f4eb55-36cb-410f-82e5-9d70b31a9e11" providerId="ADAL" clId="{9BBAAB56-71C2-46FD-B353-B2B475DD404C}" dt="2021-11-12T21:09:57.417" v="3"/>
        <pc:sldMkLst>
          <pc:docMk/>
          <pc:sldMk cId="2571673516" sldId="361"/>
        </pc:sldMkLst>
      </pc:sldChg>
      <pc:sldChg chg="add">
        <pc:chgData name="Emily Gelfand" userId="d2f4eb55-36cb-410f-82e5-9d70b31a9e11" providerId="ADAL" clId="{9BBAAB56-71C2-46FD-B353-B2B475DD404C}" dt="2021-11-12T21:09:57.417" v="3"/>
        <pc:sldMkLst>
          <pc:docMk/>
          <pc:sldMk cId="1150064341" sldId="3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a:t>
            </a:fld>
            <a:endParaRPr lang="en-US"/>
          </a:p>
        </p:txBody>
      </p:sp>
    </p:spTree>
    <p:extLst>
      <p:ext uri="{BB962C8B-B14F-4D97-AF65-F5344CB8AC3E}">
        <p14:creationId xmlns:p14="http://schemas.microsoft.com/office/powerpoint/2010/main" val="15240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us what you got! Go to your notebooks and try solving these problems. You’ll have the answer sheet available, but don’t use it unless you really feel stuck and neither Emily nor I can help you. Notice that your</a:t>
            </a:r>
            <a:r>
              <a:rPr lang="en-US" baseline="0" dirty="0"/>
              <a:t> answer was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2786744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99589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391916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1011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17</a:t>
            </a:fld>
            <a:endParaRPr lang="en-US"/>
          </a:p>
        </p:txBody>
      </p:sp>
    </p:spTree>
    <p:extLst>
      <p:ext uri="{BB962C8B-B14F-4D97-AF65-F5344CB8AC3E}">
        <p14:creationId xmlns:p14="http://schemas.microsoft.com/office/powerpoint/2010/main" val="147560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18</a:t>
            </a:fld>
            <a:endParaRPr lang="en-US"/>
          </a:p>
        </p:txBody>
      </p:sp>
    </p:spTree>
    <p:extLst>
      <p:ext uri="{BB962C8B-B14F-4D97-AF65-F5344CB8AC3E}">
        <p14:creationId xmlns:p14="http://schemas.microsoft.com/office/powerpoint/2010/main" val="130672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functions will create a data type when you pass it information – </a:t>
            </a:r>
            <a:r>
              <a:rPr lang="en-US" dirty="0" err="1"/>
              <a:t>dict</a:t>
            </a:r>
            <a:r>
              <a:rPr lang="en-US" dirty="0"/>
              <a:t> creates a dictionary, float creates a floating point number, list creates a list, str creates a string. These built in functions are nice because they can translate one datatype into another! </a:t>
            </a:r>
          </a:p>
        </p:txBody>
      </p:sp>
      <p:sp>
        <p:nvSpPr>
          <p:cNvPr id="4" name="Slide Number Placeholder 3"/>
          <p:cNvSpPr>
            <a:spLocks noGrp="1"/>
          </p:cNvSpPr>
          <p:nvPr>
            <p:ph type="sldNum" sz="quarter" idx="5"/>
          </p:nvPr>
        </p:nvSpPr>
        <p:spPr/>
        <p:txBody>
          <a:bodyPr/>
          <a:lstStyle/>
          <a:p>
            <a:fld id="{B25AE43B-1292-43F3-9896-06072F055B51}" type="slidenum">
              <a:rPr lang="en-US" smtClean="0"/>
              <a:t>19</a:t>
            </a:fld>
            <a:endParaRPr lang="en-US"/>
          </a:p>
        </p:txBody>
      </p:sp>
    </p:spTree>
    <p:extLst>
      <p:ext uri="{BB962C8B-B14F-4D97-AF65-F5344CB8AC3E}">
        <p14:creationId xmlns:p14="http://schemas.microsoft.com/office/powerpoint/2010/main" val="921516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built in functions that we are going to be using in our examples, so let’s go over them in a bit more detail!</a:t>
            </a:r>
          </a:p>
        </p:txBody>
      </p:sp>
      <p:sp>
        <p:nvSpPr>
          <p:cNvPr id="4" name="Slide Number Placeholder 3"/>
          <p:cNvSpPr>
            <a:spLocks noGrp="1"/>
          </p:cNvSpPr>
          <p:nvPr>
            <p:ph type="sldNum" sz="quarter" idx="5"/>
          </p:nvPr>
        </p:nvSpPr>
        <p:spPr/>
        <p:txBody>
          <a:bodyPr/>
          <a:lstStyle/>
          <a:p>
            <a:fld id="{B25AE43B-1292-43F3-9896-06072F055B51}" type="slidenum">
              <a:rPr lang="en-US" smtClean="0"/>
              <a:t>21</a:t>
            </a:fld>
            <a:endParaRPr lang="en-US"/>
          </a:p>
        </p:txBody>
      </p:sp>
    </p:spTree>
    <p:extLst>
      <p:ext uri="{BB962C8B-B14F-4D97-AF65-F5344CB8AC3E}">
        <p14:creationId xmlns:p14="http://schemas.microsoft.com/office/powerpoint/2010/main" val="49020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The ever critical Print command:</a:t>
            </a:r>
          </a:p>
          <a:p>
            <a:pPr marL="800100" lvl="1" indent="-342900"/>
            <a:r>
              <a:rPr lang="en-US" dirty="0"/>
              <a:t>Print() does what it says on the box – shows you the contents of whatever you’re asking to print! It can be a variable name, a command, text, anything.</a:t>
            </a:r>
          </a:p>
          <a:p>
            <a:pPr marL="800100" lvl="1" indent="-342900"/>
            <a:r>
              <a:rPr lang="en-US" dirty="0"/>
              <a:t>Critical for basically everything you want to do – otherwise you won’t see what’s going on in there! The only thing you’ll need to keep in mind is that the types need to match- if you try to print(‘string’ + 7) you’ll get an error, whereas print(‘string’+’7’) will give you ‘string7’</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Type command: </a:t>
            </a:r>
          </a:p>
          <a:p>
            <a:pPr marL="800100" lvl="1" indent="-342900"/>
            <a:r>
              <a:rPr lang="en-US" dirty="0"/>
              <a:t>Type(</a:t>
            </a:r>
            <a:r>
              <a:rPr lang="en-US" dirty="0" err="1"/>
              <a:t>variable_name</a:t>
            </a:r>
            <a:r>
              <a:rPr lang="en-US" dirty="0"/>
              <a:t>) gives you the “type” of </a:t>
            </a:r>
            <a:r>
              <a:rPr lang="en-US" dirty="0" err="1"/>
              <a:t>variable_name</a:t>
            </a:r>
            <a:r>
              <a:rPr lang="en-US" dirty="0"/>
              <a:t>, (i.e. “int” or “string”)</a:t>
            </a:r>
          </a:p>
          <a:p>
            <a:pPr marL="800100" lvl="1" indent="-342900"/>
            <a:r>
              <a:rPr lang="en-US" dirty="0"/>
              <a:t>Very useful to check if you’re seeing a </a:t>
            </a:r>
            <a:r>
              <a:rPr lang="en-US" dirty="0" err="1"/>
              <a:t>TypeError</a:t>
            </a:r>
            <a:r>
              <a:rPr lang="en-US" dirty="0"/>
              <a:t> – that usually means that you’ve accidentally/unknowingly changed the variable type without realizing!</a:t>
            </a:r>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640841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368031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283428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2664828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32</a:t>
            </a:fld>
            <a:endParaRPr lang="en-US"/>
          </a:p>
        </p:txBody>
      </p:sp>
    </p:spTree>
    <p:extLst>
      <p:ext uri="{BB962C8B-B14F-4D97-AF65-F5344CB8AC3E}">
        <p14:creationId xmlns:p14="http://schemas.microsoft.com/office/powerpoint/2010/main" val="1123665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you had 1000 neurons – you could get their types by looping the list of 100 neurons through the decision tree code!</a:t>
            </a:r>
          </a:p>
        </p:txBody>
      </p:sp>
      <p:sp>
        <p:nvSpPr>
          <p:cNvPr id="4" name="Slide Number Placeholder 3"/>
          <p:cNvSpPr>
            <a:spLocks noGrp="1"/>
          </p:cNvSpPr>
          <p:nvPr>
            <p:ph type="sldNum" sz="quarter" idx="5"/>
          </p:nvPr>
        </p:nvSpPr>
        <p:spPr/>
        <p:txBody>
          <a:bodyPr/>
          <a:lstStyle/>
          <a:p>
            <a:fld id="{B25AE43B-1292-43F3-9896-06072F055B51}" type="slidenum">
              <a:rPr lang="en-US" smtClean="0"/>
              <a:t>38</a:t>
            </a:fld>
            <a:endParaRPr lang="en-US"/>
          </a:p>
        </p:txBody>
      </p:sp>
    </p:spTree>
    <p:extLst>
      <p:ext uri="{BB962C8B-B14F-4D97-AF65-F5344CB8AC3E}">
        <p14:creationId xmlns:p14="http://schemas.microsoft.com/office/powerpoint/2010/main" val="4224591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problem I’ve solved just recently for our lab, but I felt like it was generalizable enough that I’ve experienced it in just about every other lab I’ve worked at or with. So, here’s the story: …</a:t>
            </a:r>
          </a:p>
          <a:p>
            <a:r>
              <a:rPr lang="en-US" dirty="0"/>
              <a:t>As you can see, there’s lots of things that could be the cause here, or could potentially be irrelevant. What does the prompt suggest might be the problem before you even see the data, knowing nothing about the experiment? Rather than doing what people without skills to manipulate data can do, let’s learn how we can find the answer.</a:t>
            </a:r>
          </a:p>
        </p:txBody>
      </p:sp>
      <p:sp>
        <p:nvSpPr>
          <p:cNvPr id="4" name="Slide Number Placeholder 3"/>
          <p:cNvSpPr>
            <a:spLocks noGrp="1"/>
          </p:cNvSpPr>
          <p:nvPr>
            <p:ph type="sldNum" sz="quarter" idx="5"/>
          </p:nvPr>
        </p:nvSpPr>
        <p:spPr/>
        <p:txBody>
          <a:bodyPr/>
          <a:lstStyle/>
          <a:p>
            <a:fld id="{B25AE43B-1292-43F3-9896-06072F055B51}" type="slidenum">
              <a:rPr lang="en-US" smtClean="0"/>
              <a:t>39</a:t>
            </a:fld>
            <a:endParaRPr lang="en-US"/>
          </a:p>
        </p:txBody>
      </p:sp>
    </p:spTree>
    <p:extLst>
      <p:ext uri="{BB962C8B-B14F-4D97-AF65-F5344CB8AC3E}">
        <p14:creationId xmlns:p14="http://schemas.microsoft.com/office/powerpoint/2010/main" val="251024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4</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42785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6</a:t>
            </a:fld>
            <a:endParaRPr lang="en-US"/>
          </a:p>
        </p:txBody>
      </p:sp>
    </p:spTree>
    <p:extLst>
      <p:ext uri="{BB962C8B-B14F-4D97-AF65-F5344CB8AC3E}">
        <p14:creationId xmlns:p14="http://schemas.microsoft.com/office/powerpoint/2010/main" val="105176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152893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245999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www.flickr.com/photos/toolstop/442018083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ciencestockphotos.com/free/chemistry/slides/universal_indicator_solution_chemistry.html" TargetMode="External"/><Relationship Id="rId5" Type="http://schemas.openxmlformats.org/officeDocument/2006/relationships/image" Target="../media/image54.jpeg"/><Relationship Id="rId4" Type="http://schemas.openxmlformats.org/officeDocument/2006/relationships/hyperlink" Target="https://tophat.com/marketplace/social-science/psychology/textbooks/oer-emotions-and-motivation-noba-project/1901/6855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docs.python.org/3/"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2: Let’s get moving!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10</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SOLO Practice #1</a:t>
            </a:r>
          </a:p>
        </p:txBody>
      </p:sp>
      <p:sp>
        <p:nvSpPr>
          <p:cNvPr id="3" name="Text Placeholder 2"/>
          <p:cNvSpPr>
            <a:spLocks noGrp="1"/>
          </p:cNvSpPr>
          <p:nvPr>
            <p:ph type="body" idx="1"/>
          </p:nvPr>
        </p:nvSpPr>
        <p:spPr/>
        <p:txBody>
          <a:bodyPr>
            <a:normAutofit/>
          </a:bodyPr>
          <a:lstStyle/>
          <a:p>
            <a:r>
              <a:rPr lang="en-US" dirty="0"/>
              <a:t>S</a:t>
            </a:r>
            <a:r>
              <a:rPr lang="en-US" b="0" dirty="0"/>
              <a:t>olve and save the result of 23 * 71 as a variable </a:t>
            </a:r>
          </a:p>
          <a:p>
            <a:r>
              <a:rPr lang="en-US" dirty="0"/>
              <a:t>Now solve and save the result of 6 to the power of 3 as another, differently named variable</a:t>
            </a:r>
            <a:endParaRPr lang="en-US" b="0" dirty="0"/>
          </a:p>
          <a:p>
            <a:r>
              <a:rPr lang="en-US" b="0" dirty="0"/>
              <a:t>Finally, check if the second result is greater than the first result and print the final answer!</a:t>
            </a:r>
            <a:endParaRPr lang="en-US" dirty="0"/>
          </a:p>
          <a:p>
            <a:endParaRPr lang="en-US" dirty="0"/>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41538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13</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25716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14</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115006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New Information: tools for solving Exercise 1</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Comparison Operators</a:t>
            </a:r>
          </a:p>
          <a:p>
            <a:r>
              <a:rPr lang="en-US" dirty="0"/>
              <a:t>Functions</a:t>
            </a:r>
          </a:p>
          <a:p>
            <a:r>
              <a:rPr lang="en-US" dirty="0"/>
              <a:t>Python Built-In Functions</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descr="A picture containing indoor, blue&#10;&#10;Description automatically generated">
            <a:extLst>
              <a:ext uri="{FF2B5EF4-FFF2-40B4-BE49-F238E27FC236}">
                <a16:creationId xmlns:a16="http://schemas.microsoft.com/office/drawing/2014/main" id="{1626BA8C-5CD4-1746-A938-634DE1927E1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061401" y="4370491"/>
            <a:ext cx="3278438" cy="2194657"/>
          </a:xfrm>
          <a:prstGeom prst="rect">
            <a:avLst/>
          </a:prstGeom>
        </p:spPr>
      </p:pic>
    </p:spTree>
    <p:extLst>
      <p:ext uri="{BB962C8B-B14F-4D97-AF65-F5344CB8AC3E}">
        <p14:creationId xmlns:p14="http://schemas.microsoft.com/office/powerpoint/2010/main" val="292993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C20D-5302-4047-96C1-D0197E507015}"/>
              </a:ext>
            </a:extLst>
          </p:cNvPr>
          <p:cNvSpPr>
            <a:spLocks noGrp="1"/>
          </p:cNvSpPr>
          <p:nvPr>
            <p:ph type="title"/>
          </p:nvPr>
        </p:nvSpPr>
        <p:spPr/>
        <p:txBody>
          <a:bodyPr/>
          <a:lstStyle/>
          <a:p>
            <a:r>
              <a:rPr lang="en-US" dirty="0"/>
              <a:t>Comparison Operators</a:t>
            </a:r>
          </a:p>
        </p:txBody>
      </p:sp>
      <p:sp>
        <p:nvSpPr>
          <p:cNvPr id="4" name="Footer Placeholder 3">
            <a:extLst>
              <a:ext uri="{FF2B5EF4-FFF2-40B4-BE49-F238E27FC236}">
                <a16:creationId xmlns:a16="http://schemas.microsoft.com/office/drawing/2014/main" id="{D8ED5F2B-A99A-7946-A2AA-5AC54009D34E}"/>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F225B38D-DEC2-5A41-A2E9-7789FA12E332}"/>
              </a:ext>
            </a:extLst>
          </p:cNvPr>
          <p:cNvSpPr>
            <a:spLocks noGrp="1"/>
          </p:cNvSpPr>
          <p:nvPr>
            <p:ph type="sldNum" sz="quarter" idx="12"/>
          </p:nvPr>
        </p:nvSpPr>
        <p:spPr/>
        <p:txBody>
          <a:bodyPr/>
          <a:lstStyle/>
          <a:p>
            <a:fld id="{50FD97DE-01AB-4708-81E4-3268D90D61F9}" type="slidenum">
              <a:rPr lang="en-US" smtClean="0"/>
              <a:pPr/>
              <a:t>16</a:t>
            </a:fld>
            <a:endParaRPr lang="en-US"/>
          </a:p>
        </p:txBody>
      </p:sp>
      <p:graphicFrame>
        <p:nvGraphicFramePr>
          <p:cNvPr id="6" name="Table 5">
            <a:extLst>
              <a:ext uri="{FF2B5EF4-FFF2-40B4-BE49-F238E27FC236}">
                <a16:creationId xmlns:a16="http://schemas.microsoft.com/office/drawing/2014/main" id="{80CAEC1A-C6E0-3046-BC0F-01160AA600EE}"/>
              </a:ext>
            </a:extLst>
          </p:cNvPr>
          <p:cNvGraphicFramePr>
            <a:graphicFrameLocks noGrp="1"/>
          </p:cNvGraphicFramePr>
          <p:nvPr/>
        </p:nvGraphicFramePr>
        <p:xfrm>
          <a:off x="685800" y="982012"/>
          <a:ext cx="7553469" cy="3523726"/>
        </p:xfrm>
        <a:graphic>
          <a:graphicData uri="http://schemas.openxmlformats.org/drawingml/2006/table">
            <a:tbl>
              <a:tblPr firstRow="1" bandRow="1">
                <a:tableStyleId>{5C22544A-7EE6-4342-B048-85BDC9FD1C3A}</a:tableStyleId>
              </a:tblPr>
              <a:tblGrid>
                <a:gridCol w="3250096">
                  <a:extLst>
                    <a:ext uri="{9D8B030D-6E8A-4147-A177-3AD203B41FA5}">
                      <a16:colId xmlns:a16="http://schemas.microsoft.com/office/drawing/2014/main" val="1426592226"/>
                    </a:ext>
                  </a:extLst>
                </a:gridCol>
                <a:gridCol w="1272208">
                  <a:extLst>
                    <a:ext uri="{9D8B030D-6E8A-4147-A177-3AD203B41FA5}">
                      <a16:colId xmlns:a16="http://schemas.microsoft.com/office/drawing/2014/main" val="3309165514"/>
                    </a:ext>
                  </a:extLst>
                </a:gridCol>
                <a:gridCol w="3031165">
                  <a:extLst>
                    <a:ext uri="{9D8B030D-6E8A-4147-A177-3AD203B41FA5}">
                      <a16:colId xmlns:a16="http://schemas.microsoft.com/office/drawing/2014/main" val="900415657"/>
                    </a:ext>
                  </a:extLst>
                </a:gridCol>
              </a:tblGrid>
              <a:tr h="464827">
                <a:tc>
                  <a:txBody>
                    <a:bodyPr/>
                    <a:lstStyle/>
                    <a:p>
                      <a:pPr algn="ctr"/>
                      <a:r>
                        <a:rPr lang="en-US" dirty="0"/>
                        <a:t>Name</a:t>
                      </a:r>
                    </a:p>
                  </a:txBody>
                  <a:tcPr anchor="ctr"/>
                </a:tc>
                <a:tc>
                  <a:txBody>
                    <a:bodyPr/>
                    <a:lstStyle/>
                    <a:p>
                      <a:pPr algn="ctr"/>
                      <a:r>
                        <a:rPr lang="en-US" dirty="0"/>
                        <a:t>Operator</a:t>
                      </a:r>
                    </a:p>
                  </a:txBody>
                  <a:tcPr anchor="ctr"/>
                </a:tc>
                <a:tc>
                  <a:txBody>
                    <a:bodyPr/>
                    <a:lstStyle/>
                    <a:p>
                      <a:pPr algn="ctr"/>
                      <a:r>
                        <a:rPr lang="en-US" dirty="0"/>
                        <a:t>Example</a:t>
                      </a:r>
                    </a:p>
                  </a:txBody>
                  <a:tcPr anchor="ctr"/>
                </a:tc>
                <a:extLst>
                  <a:ext uri="{0D108BD9-81ED-4DB2-BD59-A6C34878D82A}">
                    <a16:rowId xmlns:a16="http://schemas.microsoft.com/office/drawing/2014/main" val="2564294335"/>
                  </a:ext>
                </a:extLst>
              </a:tr>
              <a:tr h="443700">
                <a:tc>
                  <a:txBody>
                    <a:bodyPr/>
                    <a:lstStyle/>
                    <a:p>
                      <a:pPr algn="ctr"/>
                      <a:r>
                        <a:rPr lang="en-US" dirty="0"/>
                        <a:t>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416200256"/>
                  </a:ext>
                </a:extLst>
              </a:tr>
              <a:tr h="481747">
                <a:tc>
                  <a:txBody>
                    <a:bodyPr/>
                    <a:lstStyle/>
                    <a:p>
                      <a:pPr algn="ctr"/>
                      <a:r>
                        <a:rPr lang="en-US" dirty="0"/>
                        <a:t>Not Equal</a:t>
                      </a:r>
                    </a:p>
                  </a:txBody>
                  <a:tcPr anchor="ctr"/>
                </a:tc>
                <a:tc>
                  <a:txBody>
                    <a:bodyPr/>
                    <a:lstStyle/>
                    <a:p>
                      <a:pPr algn="ctr"/>
                      <a:r>
                        <a:rPr lang="en-US" dirty="0"/>
                        <a:t>!=</a:t>
                      </a:r>
                    </a:p>
                  </a:txBody>
                  <a:tcPr anchor="ctr"/>
                </a:tc>
                <a:tc>
                  <a:txBody>
                    <a:bodyPr/>
                    <a:lstStyle/>
                    <a:p>
                      <a:pPr algn="ctr"/>
                      <a:r>
                        <a:rPr lang="en-US" b="1" dirty="0"/>
                        <a:t>X != Y</a:t>
                      </a:r>
                    </a:p>
                  </a:txBody>
                  <a:tcPr anchor="ctr"/>
                </a:tc>
                <a:extLst>
                  <a:ext uri="{0D108BD9-81ED-4DB2-BD59-A6C34878D82A}">
                    <a16:rowId xmlns:a16="http://schemas.microsoft.com/office/drawing/2014/main" val="3042763180"/>
                  </a:ext>
                </a:extLst>
              </a:tr>
              <a:tr h="481747">
                <a:tc>
                  <a:txBody>
                    <a:bodyPr/>
                    <a:lstStyle/>
                    <a:p>
                      <a:pPr algn="ctr"/>
                      <a:r>
                        <a:rPr lang="en-US" dirty="0"/>
                        <a:t>Greater Than</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1643019947"/>
                  </a:ext>
                </a:extLst>
              </a:tr>
              <a:tr h="481747">
                <a:tc>
                  <a:txBody>
                    <a:bodyPr/>
                    <a:lstStyle/>
                    <a:p>
                      <a:pPr algn="ctr"/>
                      <a:r>
                        <a:rPr lang="en-US" dirty="0"/>
                        <a:t>Less Than </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2837041964"/>
                  </a:ext>
                </a:extLst>
              </a:tr>
              <a:tr h="688211">
                <a:tc>
                  <a:txBody>
                    <a:bodyPr/>
                    <a:lstStyle/>
                    <a:p>
                      <a:pPr algn="ctr"/>
                      <a:r>
                        <a:rPr lang="en-US" dirty="0"/>
                        <a:t>Greater Than or Equal to</a:t>
                      </a:r>
                    </a:p>
                  </a:txBody>
                  <a:tcPr anchor="ctr"/>
                </a:tc>
                <a:tc>
                  <a:txBody>
                    <a:bodyPr/>
                    <a:lstStyle/>
                    <a:p>
                      <a:pPr algn="ctr"/>
                      <a:r>
                        <a:rPr lang="en-US" dirty="0"/>
                        <a:t>&gt;=</a:t>
                      </a:r>
                    </a:p>
                  </a:txBody>
                  <a:tcPr anchor="ctr"/>
                </a:tc>
                <a:tc>
                  <a:txBody>
                    <a:bodyPr/>
                    <a:lstStyle/>
                    <a:p>
                      <a:pPr algn="ctr"/>
                      <a:r>
                        <a:rPr lang="en-US" b="1" dirty="0"/>
                        <a:t>X &gt;= Y</a:t>
                      </a:r>
                    </a:p>
                  </a:txBody>
                  <a:tcPr anchor="ctr"/>
                </a:tc>
                <a:extLst>
                  <a:ext uri="{0D108BD9-81ED-4DB2-BD59-A6C34878D82A}">
                    <a16:rowId xmlns:a16="http://schemas.microsoft.com/office/drawing/2014/main" val="4187166616"/>
                  </a:ext>
                </a:extLst>
              </a:tr>
              <a:tr h="481747">
                <a:tc>
                  <a:txBody>
                    <a:bodyPr/>
                    <a:lstStyle/>
                    <a:p>
                      <a:pPr algn="ctr"/>
                      <a:r>
                        <a:rPr lang="en-US" dirty="0"/>
                        <a:t>Less Than or Equal to</a:t>
                      </a:r>
                    </a:p>
                  </a:txBody>
                  <a:tcPr anchor="ctr"/>
                </a:tc>
                <a:tc>
                  <a:txBody>
                    <a:bodyPr/>
                    <a:lstStyle/>
                    <a:p>
                      <a:pPr algn="ctr"/>
                      <a:r>
                        <a:rPr lang="en-US" dirty="0"/>
                        <a:t>&lt;=</a:t>
                      </a:r>
                    </a:p>
                  </a:txBody>
                  <a:tcPr anchor="ctr"/>
                </a:tc>
                <a:tc>
                  <a:txBody>
                    <a:bodyPr/>
                    <a:lstStyle/>
                    <a:p>
                      <a:pPr algn="ctr"/>
                      <a:r>
                        <a:rPr lang="en-US" b="1" dirty="0"/>
                        <a:t>X &lt;= Y</a:t>
                      </a:r>
                    </a:p>
                  </a:txBody>
                  <a:tcPr anchor="ctr"/>
                </a:tc>
                <a:extLst>
                  <a:ext uri="{0D108BD9-81ED-4DB2-BD59-A6C34878D82A}">
                    <a16:rowId xmlns:a16="http://schemas.microsoft.com/office/drawing/2014/main" val="1524676698"/>
                  </a:ext>
                </a:extLst>
              </a:tr>
            </a:tbl>
          </a:graphicData>
        </a:graphic>
      </p:graphicFrame>
      <p:pic>
        <p:nvPicPr>
          <p:cNvPr id="9" name="Picture 8" descr="A picture containing table&#10;&#10;Description automatically generated">
            <a:extLst>
              <a:ext uri="{FF2B5EF4-FFF2-40B4-BE49-F238E27FC236}">
                <a16:creationId xmlns:a16="http://schemas.microsoft.com/office/drawing/2014/main" id="{664DE36F-1527-FB42-B354-BE54B7DFA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4600363"/>
            <a:ext cx="8178800" cy="1778000"/>
          </a:xfrm>
          <a:prstGeom prst="rect">
            <a:avLst/>
          </a:prstGeom>
        </p:spPr>
      </p:pic>
    </p:spTree>
    <p:extLst>
      <p:ext uri="{BB962C8B-B14F-4D97-AF65-F5344CB8AC3E}">
        <p14:creationId xmlns:p14="http://schemas.microsoft.com/office/powerpoint/2010/main" val="93956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Functions</a:t>
            </a:r>
          </a:p>
        </p:txBody>
      </p:sp>
      <p:sp>
        <p:nvSpPr>
          <p:cNvPr id="7" name="Text Placeholder 6"/>
          <p:cNvSpPr>
            <a:spLocks noGrp="1"/>
          </p:cNvSpPr>
          <p:nvPr>
            <p:ph type="body" idx="1"/>
          </p:nvPr>
        </p:nvSpPr>
        <p:spPr>
          <a:xfrm>
            <a:off x="679993" y="1223371"/>
            <a:ext cx="7772400" cy="5177429"/>
          </a:xfrm>
        </p:spPr>
        <p:txBody>
          <a:bodyPr>
            <a:normAutofit/>
          </a:bodyPr>
          <a:lstStyle/>
          <a:p>
            <a:pPr marL="342900" indent="-342900" algn="l">
              <a:buFont typeface="Arial" panose="020B0604020202020204" pitchFamily="34" charset="0"/>
              <a:buChar char="•"/>
            </a:pPr>
            <a:r>
              <a:rPr lang="en-US" dirty="0"/>
              <a:t>A function is a block of code which executes when it is called. You can pass data, known as parameters, into functions, or they can run on their own. A function can return data as a result, or simply perform an action. See the example below in your notebooks.</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17</a:t>
            </a:fld>
            <a:endParaRPr lang="en-US"/>
          </a:p>
        </p:txBody>
      </p:sp>
      <p:pic>
        <p:nvPicPr>
          <p:cNvPr id="5" name="Picture 4">
            <a:extLst>
              <a:ext uri="{FF2B5EF4-FFF2-40B4-BE49-F238E27FC236}">
                <a16:creationId xmlns:a16="http://schemas.microsoft.com/office/drawing/2014/main" id="{9FEE8AB8-B932-4A0D-B897-C135DCC8191E}"/>
              </a:ext>
            </a:extLst>
          </p:cNvPr>
          <p:cNvPicPr>
            <a:picLocks noChangeAspect="1"/>
          </p:cNvPicPr>
          <p:nvPr/>
        </p:nvPicPr>
        <p:blipFill>
          <a:blip r:embed="rId3"/>
          <a:stretch>
            <a:fillRect/>
          </a:stretch>
        </p:blipFill>
        <p:spPr>
          <a:xfrm>
            <a:off x="1060993" y="2973033"/>
            <a:ext cx="7010400" cy="3238500"/>
          </a:xfrm>
          <a:prstGeom prst="rect">
            <a:avLst/>
          </a:prstGeom>
        </p:spPr>
      </p:pic>
    </p:spTree>
    <p:extLst>
      <p:ext uri="{BB962C8B-B14F-4D97-AF65-F5344CB8AC3E}">
        <p14:creationId xmlns:p14="http://schemas.microsoft.com/office/powerpoint/2010/main" val="147113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2A9B5B37-2281-8945-B0ED-9B2179B4264D}"/>
              </a:ext>
            </a:extLst>
          </p:cNvPr>
          <p:cNvPicPr>
            <a:picLocks noChangeAspect="1"/>
          </p:cNvPicPr>
          <p:nvPr/>
        </p:nvPicPr>
        <p:blipFill>
          <a:blip r:embed="rId3"/>
          <a:stretch>
            <a:fillRect/>
          </a:stretch>
        </p:blipFill>
        <p:spPr>
          <a:xfrm>
            <a:off x="493028" y="974725"/>
            <a:ext cx="8157943" cy="4549090"/>
          </a:xfrm>
          <a:prstGeom prst="rect">
            <a:avLst/>
          </a:prstGeom>
        </p:spPr>
      </p:pic>
    </p:spTree>
    <p:extLst>
      <p:ext uri="{BB962C8B-B14F-4D97-AF65-F5344CB8AC3E}">
        <p14:creationId xmlns:p14="http://schemas.microsoft.com/office/powerpoint/2010/main" val="283903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46E68F-C03F-334D-AB14-82BBC330ACA3}"/>
              </a:ext>
            </a:extLst>
          </p:cNvPr>
          <p:cNvPicPr>
            <a:picLocks noChangeAspect="1"/>
          </p:cNvPicPr>
          <p:nvPr/>
        </p:nvPicPr>
        <p:blipFill>
          <a:blip r:embed="rId3"/>
          <a:stretch>
            <a:fillRect/>
          </a:stretch>
        </p:blipFill>
        <p:spPr>
          <a:xfrm>
            <a:off x="493028" y="974725"/>
            <a:ext cx="8157943" cy="4549090"/>
          </a:xfrm>
          <a:prstGeom prst="rect">
            <a:avLst/>
          </a:prstGeom>
        </p:spPr>
      </p:pic>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that you might recognize</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19</a:t>
            </a:fld>
            <a:endParaRPr lang="en-US"/>
          </a:p>
        </p:txBody>
      </p:sp>
      <p:sp>
        <p:nvSpPr>
          <p:cNvPr id="7" name="Oval 6">
            <a:extLst>
              <a:ext uri="{FF2B5EF4-FFF2-40B4-BE49-F238E27FC236}">
                <a16:creationId xmlns:a16="http://schemas.microsoft.com/office/drawing/2014/main" id="{5CCA99F0-87BD-3049-B284-31B9EF1DBA12}"/>
              </a:ext>
            </a:extLst>
          </p:cNvPr>
          <p:cNvSpPr/>
          <p:nvPr/>
        </p:nvSpPr>
        <p:spPr>
          <a:xfrm>
            <a:off x="2246784" y="1456578"/>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9F1B39-48AE-DD41-9B21-E8C6AA0C8E8C}"/>
              </a:ext>
            </a:extLst>
          </p:cNvPr>
          <p:cNvSpPr/>
          <p:nvPr/>
        </p:nvSpPr>
        <p:spPr>
          <a:xfrm>
            <a:off x="2246784" y="3429000"/>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FEEF69-C7E5-FA4E-BDB2-00014A85C6DD}"/>
              </a:ext>
            </a:extLst>
          </p:cNvPr>
          <p:cNvSpPr/>
          <p:nvPr/>
        </p:nvSpPr>
        <p:spPr>
          <a:xfrm>
            <a:off x="3745003" y="397328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F148A4E-4456-8540-9E91-62CAE08B234E}"/>
              </a:ext>
            </a:extLst>
          </p:cNvPr>
          <p:cNvSpPr/>
          <p:nvPr/>
        </p:nvSpPr>
        <p:spPr>
          <a:xfrm>
            <a:off x="6712793" y="2569027"/>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16C2FB-9FDA-E14E-8F60-11DB65B42BB7}"/>
              </a:ext>
            </a:extLst>
          </p:cNvPr>
          <p:cNvSpPr/>
          <p:nvPr/>
        </p:nvSpPr>
        <p:spPr>
          <a:xfrm>
            <a:off x="588314" y="2857634"/>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5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9993" y="413844"/>
            <a:ext cx="7772400" cy="1362075"/>
          </a:xfrm>
        </p:spPr>
        <p:txBody>
          <a:bodyPr/>
          <a:lstStyle/>
          <a:p>
            <a:r>
              <a:rPr lang="en-US" dirty="0"/>
              <a:t>Disclaimer</a:t>
            </a:r>
          </a:p>
        </p:txBody>
      </p:sp>
      <p:sp>
        <p:nvSpPr>
          <p:cNvPr id="10" name="Text Placeholder 9"/>
          <p:cNvSpPr>
            <a:spLocks noGrp="1"/>
          </p:cNvSpPr>
          <p:nvPr>
            <p:ph type="body" idx="1"/>
          </p:nvPr>
        </p:nvSpPr>
        <p:spPr>
          <a:xfrm>
            <a:off x="679993" y="2104971"/>
            <a:ext cx="7772400" cy="2551112"/>
          </a:xfrm>
        </p:spPr>
        <p:txBody>
          <a:bodyPr/>
          <a:lstStyle/>
          <a:p>
            <a:r>
              <a:rPr lang="en-US" dirty="0"/>
              <a:t>I will be running through the basics, and potentially skipping some depending on time. This is meant to be an intro/overview, so absorb what you can now and go back over this later on your own time if you think you need to nail it down further.  Don’t worry if it feels like a lot – it is!</a:t>
            </a:r>
          </a:p>
        </p:txBody>
      </p:sp>
      <p:sp>
        <p:nvSpPr>
          <p:cNvPr id="3" name="Footer Placeholder 2"/>
          <p:cNvSpPr>
            <a:spLocks noGrp="1"/>
          </p:cNvSpPr>
          <p:nvPr>
            <p:ph type="ftr" sz="quarter" idx="11"/>
          </p:nvPr>
        </p:nvSpPr>
        <p:spPr/>
        <p:txBody>
          <a:bodyPr/>
          <a:lstStyle/>
          <a:p>
            <a:r>
              <a:rPr lang="en-US" dirty="0"/>
              <a:t>alleninstitute.org | brain-map.org</a:t>
            </a:r>
          </a:p>
        </p:txBody>
      </p:sp>
      <p:sp>
        <p:nvSpPr>
          <p:cNvPr id="4" name="Slide Number Placeholder 3"/>
          <p:cNvSpPr>
            <a:spLocks noGrp="1"/>
          </p:cNvSpPr>
          <p:nvPr>
            <p:ph type="sldNum" sz="quarter" idx="12"/>
          </p:nvPr>
        </p:nvSpPr>
        <p:spPr/>
        <p:txBody>
          <a:bodyPr/>
          <a:lstStyle/>
          <a:p>
            <a:fld id="{50FD97DE-01AB-4708-81E4-3268D90D61F9}" type="slidenum">
              <a:rPr lang="en-US" smtClean="0"/>
              <a:pPr/>
              <a:t>2</a:t>
            </a:fld>
            <a:endParaRPr lang="en-US"/>
          </a:p>
        </p:txBody>
      </p:sp>
      <p:pic>
        <p:nvPicPr>
          <p:cNvPr id="9" name="Picture 8" descr="Lacquer or Leave Her!: Polish Days Before &amp; After: &lt;strong&gt;Don't Panic&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86" y="3870343"/>
            <a:ext cx="3468413" cy="2913466"/>
          </a:xfrm>
          <a:prstGeom prst="rect">
            <a:avLst/>
          </a:prstGeom>
        </p:spPr>
      </p:pic>
    </p:spTree>
    <p:extLst>
      <p:ext uri="{BB962C8B-B14F-4D97-AF65-F5344CB8AC3E}">
        <p14:creationId xmlns:p14="http://schemas.microsoft.com/office/powerpoint/2010/main" val="3561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7AF7-275A-4E5F-8B85-37E3E092F4D3}"/>
              </a:ext>
            </a:extLst>
          </p:cNvPr>
          <p:cNvSpPr>
            <a:spLocks noGrp="1"/>
          </p:cNvSpPr>
          <p:nvPr>
            <p:ph type="title"/>
          </p:nvPr>
        </p:nvSpPr>
        <p:spPr/>
        <p:txBody>
          <a:bodyPr/>
          <a:lstStyle/>
          <a:p>
            <a:r>
              <a:rPr lang="en-US" dirty="0"/>
              <a:t>Casting (no not spells)</a:t>
            </a:r>
          </a:p>
        </p:txBody>
      </p:sp>
      <p:sp>
        <p:nvSpPr>
          <p:cNvPr id="3" name="Text Placeholder 2">
            <a:extLst>
              <a:ext uri="{FF2B5EF4-FFF2-40B4-BE49-F238E27FC236}">
                <a16:creationId xmlns:a16="http://schemas.microsoft.com/office/drawing/2014/main" id="{8F485BAC-D97D-4633-A3B2-AD14354AECD1}"/>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Want to change the type of whatever you’ve written? Use casting!</a:t>
            </a:r>
          </a:p>
          <a:p>
            <a:pPr marL="342900" indent="-342900">
              <a:buFont typeface="Arial" panose="020B0604020202020204" pitchFamily="34" charset="0"/>
              <a:buChar char="•"/>
            </a:pPr>
            <a:r>
              <a:rPr lang="en-US" dirty="0"/>
              <a:t>You can cast most things to most types, but below (and in your notebooks) we’re just giving you a few examples.</a:t>
            </a:r>
          </a:p>
        </p:txBody>
      </p:sp>
      <p:sp>
        <p:nvSpPr>
          <p:cNvPr id="4" name="Footer Placeholder 3">
            <a:extLst>
              <a:ext uri="{FF2B5EF4-FFF2-40B4-BE49-F238E27FC236}">
                <a16:creationId xmlns:a16="http://schemas.microsoft.com/office/drawing/2014/main" id="{E8C86012-C3FC-4EDE-93B9-AA39938C41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6F9F6C4F-E8FC-42A4-AD8D-4CBD0B88AC7A}"/>
              </a:ext>
            </a:extLst>
          </p:cNvPr>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Text&#10;&#10;Description automatically generated">
            <a:extLst>
              <a:ext uri="{FF2B5EF4-FFF2-40B4-BE49-F238E27FC236}">
                <a16:creationId xmlns:a16="http://schemas.microsoft.com/office/drawing/2014/main" id="{C279C699-76ED-7C4B-81CA-61155973B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940" y="2819998"/>
            <a:ext cx="3797300" cy="3225800"/>
          </a:xfrm>
          <a:prstGeom prst="rect">
            <a:avLst/>
          </a:prstGeom>
        </p:spPr>
      </p:pic>
    </p:spTree>
    <p:extLst>
      <p:ext uri="{BB962C8B-B14F-4D97-AF65-F5344CB8AC3E}">
        <p14:creationId xmlns:p14="http://schemas.microsoft.com/office/powerpoint/2010/main" val="351463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F5BE-667C-F043-AFF8-0ECF1A79045F}"/>
              </a:ext>
            </a:extLst>
          </p:cNvPr>
          <p:cNvSpPr>
            <a:spLocks noGrp="1"/>
          </p:cNvSpPr>
          <p:nvPr>
            <p:ph type="title"/>
          </p:nvPr>
        </p:nvSpPr>
        <p:spPr/>
        <p:txBody>
          <a:bodyPr/>
          <a:lstStyle/>
          <a:p>
            <a:r>
              <a:rPr lang="en-US" dirty="0"/>
              <a:t>Built in Functions for our exercises</a:t>
            </a:r>
          </a:p>
        </p:txBody>
      </p:sp>
      <p:sp>
        <p:nvSpPr>
          <p:cNvPr id="4" name="Footer Placeholder 3">
            <a:extLst>
              <a:ext uri="{FF2B5EF4-FFF2-40B4-BE49-F238E27FC236}">
                <a16:creationId xmlns:a16="http://schemas.microsoft.com/office/drawing/2014/main" id="{DCB52857-C81A-C847-9922-54B74A057C6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6820E9-F9EF-8740-80A2-9CD32D4056F3}"/>
              </a:ext>
            </a:extLst>
          </p:cNvPr>
          <p:cNvSpPr>
            <a:spLocks noGrp="1"/>
          </p:cNvSpPr>
          <p:nvPr>
            <p:ph type="sldNum" sz="quarter" idx="12"/>
          </p:nvPr>
        </p:nvSpPr>
        <p:spPr/>
        <p:txBody>
          <a:bodyPr/>
          <a:lstStyle/>
          <a:p>
            <a:fld id="{50FD97DE-01AB-4708-81E4-3268D90D61F9}" type="slidenum">
              <a:rPr lang="en-US" smtClean="0"/>
              <a:pPr/>
              <a:t>21</a:t>
            </a:fld>
            <a:endParaRPr lang="en-US"/>
          </a:p>
        </p:txBody>
      </p:sp>
      <p:pic>
        <p:nvPicPr>
          <p:cNvPr id="6" name="Picture 5">
            <a:extLst>
              <a:ext uri="{FF2B5EF4-FFF2-40B4-BE49-F238E27FC236}">
                <a16:creationId xmlns:a16="http://schemas.microsoft.com/office/drawing/2014/main" id="{3FD9CECD-B66F-DE4D-9CBD-9FBC1C64D224}"/>
              </a:ext>
            </a:extLst>
          </p:cNvPr>
          <p:cNvPicPr>
            <a:picLocks noChangeAspect="1"/>
          </p:cNvPicPr>
          <p:nvPr/>
        </p:nvPicPr>
        <p:blipFill>
          <a:blip r:embed="rId3"/>
          <a:stretch>
            <a:fillRect/>
          </a:stretch>
        </p:blipFill>
        <p:spPr>
          <a:xfrm>
            <a:off x="493028" y="974725"/>
            <a:ext cx="8157943" cy="4549090"/>
          </a:xfrm>
          <a:prstGeom prst="rect">
            <a:avLst/>
          </a:prstGeom>
        </p:spPr>
      </p:pic>
      <p:sp>
        <p:nvSpPr>
          <p:cNvPr id="7" name="Oval 6">
            <a:extLst>
              <a:ext uri="{FF2B5EF4-FFF2-40B4-BE49-F238E27FC236}">
                <a16:creationId xmlns:a16="http://schemas.microsoft.com/office/drawing/2014/main" id="{603FF374-8C1F-7040-BAC1-24819AAE4201}"/>
              </a:ext>
            </a:extLst>
          </p:cNvPr>
          <p:cNvSpPr/>
          <p:nvPr/>
        </p:nvSpPr>
        <p:spPr>
          <a:xfrm>
            <a:off x="3705471" y="4818273"/>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44D3A4-CBE1-9344-8EBA-2033D79CB98C}"/>
              </a:ext>
            </a:extLst>
          </p:cNvPr>
          <p:cNvSpPr/>
          <p:nvPr/>
        </p:nvSpPr>
        <p:spPr>
          <a:xfrm>
            <a:off x="3705470"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0F18ED-BB4B-EE4D-813A-883733ED9EAC}"/>
              </a:ext>
            </a:extLst>
          </p:cNvPr>
          <p:cNvSpPr/>
          <p:nvPr/>
        </p:nvSpPr>
        <p:spPr>
          <a:xfrm>
            <a:off x="6776168" y="3699035"/>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8410CB-1E35-054A-AA3A-4ADE75F88EA3}"/>
              </a:ext>
            </a:extLst>
          </p:cNvPr>
          <p:cNvSpPr/>
          <p:nvPr/>
        </p:nvSpPr>
        <p:spPr>
          <a:xfrm>
            <a:off x="5372143" y="3419272"/>
            <a:ext cx="710119" cy="270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8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51A0-D7F4-894B-AA10-87784C07824F}"/>
              </a:ext>
            </a:extLst>
          </p:cNvPr>
          <p:cNvSpPr>
            <a:spLocks noGrp="1"/>
          </p:cNvSpPr>
          <p:nvPr>
            <p:ph type="title"/>
          </p:nvPr>
        </p:nvSpPr>
        <p:spPr/>
        <p:txBody>
          <a:bodyPr/>
          <a:lstStyle/>
          <a:p>
            <a:r>
              <a:rPr lang="en-US" dirty="0"/>
              <a:t>Our Built-in Functions</a:t>
            </a:r>
          </a:p>
        </p:txBody>
      </p:sp>
      <p:sp>
        <p:nvSpPr>
          <p:cNvPr id="3" name="Text Placeholder 2">
            <a:extLst>
              <a:ext uri="{FF2B5EF4-FFF2-40B4-BE49-F238E27FC236}">
                <a16:creationId xmlns:a16="http://schemas.microsoft.com/office/drawing/2014/main" id="{982C4404-AE71-A24E-8661-CDF60ECB8644}"/>
              </a:ext>
            </a:extLst>
          </p:cNvPr>
          <p:cNvSpPr>
            <a:spLocks noGrp="1"/>
          </p:cNvSpPr>
          <p:nvPr>
            <p:ph type="body" sz="quarter" idx="13"/>
          </p:nvPr>
        </p:nvSpPr>
        <p:spPr>
          <a:xfrm>
            <a:off x="185195" y="1266946"/>
            <a:ext cx="8924081" cy="1788759"/>
          </a:xfrm>
        </p:spPr>
        <p:txBody>
          <a:bodyPr numCol="2">
            <a:normAutofit/>
          </a:bodyPr>
          <a:lstStyle/>
          <a:p>
            <a:r>
              <a:rPr lang="en-US" sz="2800" dirty="0">
                <a:solidFill>
                  <a:schemeClr val="tx2"/>
                </a:solidFill>
              </a:rPr>
              <a:t>print()</a:t>
            </a:r>
          </a:p>
          <a:p>
            <a:pPr marL="285750" indent="-285750">
              <a:buFont typeface="Arial" panose="020B0604020202020204" pitchFamily="34" charset="0"/>
              <a:buChar char="•"/>
            </a:pPr>
            <a:r>
              <a:rPr lang="en-US" sz="1400" dirty="0"/>
              <a:t>Shows the contents of whatever you pass in   the parentheses </a:t>
            </a:r>
          </a:p>
          <a:p>
            <a:pPr marL="285750" indent="-285750">
              <a:buFont typeface="Arial" panose="020B0604020202020204" pitchFamily="34" charset="0"/>
              <a:buChar char="•"/>
            </a:pPr>
            <a:endParaRPr lang="en-US" sz="1400" dirty="0">
              <a:solidFill>
                <a:schemeClr val="accent2"/>
              </a:solidFill>
            </a:endParaRPr>
          </a:p>
          <a:p>
            <a:pPr marL="285750" indent="-285750">
              <a:buFont typeface="Arial" panose="020B0604020202020204" pitchFamily="34" charset="0"/>
              <a:buChar char="•"/>
            </a:pPr>
            <a:endParaRPr lang="en-US" sz="1400" dirty="0">
              <a:solidFill>
                <a:schemeClr val="accent2"/>
              </a:solidFill>
            </a:endParaRPr>
          </a:p>
          <a:p>
            <a:pPr lvl="0"/>
            <a:r>
              <a:rPr lang="en-US" sz="2800" dirty="0">
                <a:solidFill>
                  <a:schemeClr val="tx2"/>
                </a:solidFill>
              </a:rPr>
              <a:t>type()</a:t>
            </a:r>
            <a:endParaRPr lang="en-US" sz="1400" dirty="0">
              <a:solidFill>
                <a:schemeClr val="tx2"/>
              </a:solidFill>
            </a:endParaRPr>
          </a:p>
          <a:p>
            <a:pPr marL="285750" indent="-285750">
              <a:buFont typeface="Arial" panose="020B0604020202020204" pitchFamily="34" charset="0"/>
              <a:buChar char="•"/>
            </a:pPr>
            <a:r>
              <a:rPr lang="en-US" sz="1400" dirty="0"/>
              <a:t>Returns the type of whatever object you pass it</a:t>
            </a:r>
          </a:p>
        </p:txBody>
      </p:sp>
      <p:sp>
        <p:nvSpPr>
          <p:cNvPr id="4" name="Footer Placeholder 3">
            <a:extLst>
              <a:ext uri="{FF2B5EF4-FFF2-40B4-BE49-F238E27FC236}">
                <a16:creationId xmlns:a16="http://schemas.microsoft.com/office/drawing/2014/main" id="{C1BFE277-99A7-8145-A988-42CA511BA88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73FA130-0E19-8142-9C99-B88EAF6A8DDC}"/>
              </a:ext>
            </a:extLst>
          </p:cNvPr>
          <p:cNvSpPr>
            <a:spLocks noGrp="1"/>
          </p:cNvSpPr>
          <p:nvPr>
            <p:ph type="sldNum" sz="quarter" idx="12"/>
          </p:nvPr>
        </p:nvSpPr>
        <p:spPr/>
        <p:txBody>
          <a:bodyPr/>
          <a:lstStyle/>
          <a:p>
            <a:fld id="{50FD97DE-01AB-4708-81E4-3268D90D61F9}" type="slidenum">
              <a:rPr lang="en-US" smtClean="0"/>
              <a:pPr/>
              <a:t>22</a:t>
            </a:fld>
            <a:endParaRPr lang="en-US"/>
          </a:p>
        </p:txBody>
      </p:sp>
      <p:pic>
        <p:nvPicPr>
          <p:cNvPr id="12" name="Picture 11" descr="Graphical user interface, text, application, email&#10;&#10;Description automatically generated">
            <a:extLst>
              <a:ext uri="{FF2B5EF4-FFF2-40B4-BE49-F238E27FC236}">
                <a16:creationId xmlns:a16="http://schemas.microsoft.com/office/drawing/2014/main" id="{C28323F5-4571-F040-80E2-88811458B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235" y="2886066"/>
            <a:ext cx="4205509" cy="1999069"/>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B97CF01C-8F7E-E946-86E6-288B7C924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61" y="2892400"/>
            <a:ext cx="4292629" cy="2040481"/>
          </a:xfrm>
          <a:prstGeom prst="rect">
            <a:avLst/>
          </a:prstGeom>
        </p:spPr>
      </p:pic>
    </p:spTree>
    <p:extLst>
      <p:ext uri="{BB962C8B-B14F-4D97-AF65-F5344CB8AC3E}">
        <p14:creationId xmlns:p14="http://schemas.microsoft.com/office/powerpoint/2010/main" val="37823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51A0-D7F4-894B-AA10-87784C07824F}"/>
              </a:ext>
            </a:extLst>
          </p:cNvPr>
          <p:cNvSpPr>
            <a:spLocks noGrp="1"/>
          </p:cNvSpPr>
          <p:nvPr>
            <p:ph type="title"/>
          </p:nvPr>
        </p:nvSpPr>
        <p:spPr/>
        <p:txBody>
          <a:bodyPr/>
          <a:lstStyle/>
          <a:p>
            <a:r>
              <a:rPr lang="en-US" dirty="0"/>
              <a:t>Our Built-in Functions</a:t>
            </a:r>
          </a:p>
        </p:txBody>
      </p:sp>
      <p:sp>
        <p:nvSpPr>
          <p:cNvPr id="3" name="Text Placeholder 2">
            <a:extLst>
              <a:ext uri="{FF2B5EF4-FFF2-40B4-BE49-F238E27FC236}">
                <a16:creationId xmlns:a16="http://schemas.microsoft.com/office/drawing/2014/main" id="{982C4404-AE71-A24E-8661-CDF60ECB8644}"/>
              </a:ext>
            </a:extLst>
          </p:cNvPr>
          <p:cNvSpPr>
            <a:spLocks noGrp="1"/>
          </p:cNvSpPr>
          <p:nvPr>
            <p:ph type="body" sz="quarter" idx="13"/>
          </p:nvPr>
        </p:nvSpPr>
        <p:spPr>
          <a:xfrm>
            <a:off x="185195" y="1266946"/>
            <a:ext cx="8924081" cy="1788759"/>
          </a:xfrm>
        </p:spPr>
        <p:txBody>
          <a:bodyPr numCol="2">
            <a:normAutofit/>
          </a:bodyPr>
          <a:lstStyle/>
          <a:p>
            <a:r>
              <a:rPr lang="en-US" sz="2800" dirty="0" err="1">
                <a:solidFill>
                  <a:schemeClr val="tx2"/>
                </a:solidFill>
              </a:rPr>
              <a:t>len</a:t>
            </a:r>
            <a:r>
              <a:rPr lang="en-US" sz="2800" dirty="0">
                <a:solidFill>
                  <a:schemeClr val="tx2"/>
                </a:solidFill>
              </a:rPr>
              <a:t>()</a:t>
            </a:r>
          </a:p>
          <a:p>
            <a:pPr marL="285750" indent="-285750">
              <a:buFont typeface="Arial" panose="020B0604020202020204" pitchFamily="34" charset="0"/>
              <a:buChar char="•"/>
            </a:pPr>
            <a:r>
              <a:rPr lang="en-US" sz="1400" dirty="0"/>
              <a:t>Takes in a list, a string, dictionary etc. and returns the length of that object  </a:t>
            </a:r>
          </a:p>
          <a:p>
            <a:pPr marL="285750" indent="-285750">
              <a:buFont typeface="Arial" panose="020B0604020202020204" pitchFamily="34" charset="0"/>
              <a:buChar char="•"/>
            </a:pPr>
            <a:endParaRPr lang="en-US" sz="1400" dirty="0">
              <a:solidFill>
                <a:schemeClr val="accent2"/>
              </a:solidFill>
            </a:endParaRPr>
          </a:p>
          <a:p>
            <a:pPr marL="285750" indent="-285750">
              <a:buFont typeface="Arial" panose="020B0604020202020204" pitchFamily="34" charset="0"/>
              <a:buChar char="•"/>
            </a:pPr>
            <a:endParaRPr lang="en-US" sz="1400" dirty="0">
              <a:solidFill>
                <a:schemeClr val="accent2"/>
              </a:solidFill>
            </a:endParaRPr>
          </a:p>
          <a:p>
            <a:pPr lvl="0"/>
            <a:r>
              <a:rPr lang="en-US" sz="2800" dirty="0">
                <a:solidFill>
                  <a:schemeClr val="tx2"/>
                </a:solidFill>
              </a:rPr>
              <a:t>max()</a:t>
            </a:r>
            <a:endParaRPr lang="en-US" sz="1400" dirty="0">
              <a:solidFill>
                <a:schemeClr val="tx2"/>
              </a:solidFill>
            </a:endParaRPr>
          </a:p>
          <a:p>
            <a:pPr marL="285750" indent="-285750">
              <a:buFont typeface="Arial" panose="020B0604020202020204" pitchFamily="34" charset="0"/>
              <a:buChar char="•"/>
            </a:pPr>
            <a:r>
              <a:rPr lang="en-US" sz="1400" dirty="0"/>
              <a:t>Takes in a list, a string, a dictionary etc. and returns the item with the highest value </a:t>
            </a:r>
          </a:p>
        </p:txBody>
      </p:sp>
      <p:sp>
        <p:nvSpPr>
          <p:cNvPr id="4" name="Footer Placeholder 3">
            <a:extLst>
              <a:ext uri="{FF2B5EF4-FFF2-40B4-BE49-F238E27FC236}">
                <a16:creationId xmlns:a16="http://schemas.microsoft.com/office/drawing/2014/main" id="{C1BFE277-99A7-8145-A988-42CA511BA88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73FA130-0E19-8142-9C99-B88EAF6A8DDC}"/>
              </a:ext>
            </a:extLst>
          </p:cNvPr>
          <p:cNvSpPr>
            <a:spLocks noGrp="1"/>
          </p:cNvSpPr>
          <p:nvPr>
            <p:ph type="sldNum" sz="quarter" idx="12"/>
          </p:nvPr>
        </p:nvSpPr>
        <p:spPr/>
        <p:txBody>
          <a:bodyPr/>
          <a:lstStyle/>
          <a:p>
            <a:fld id="{50FD97DE-01AB-4708-81E4-3268D90D61F9}" type="slidenum">
              <a:rPr lang="en-US" smtClean="0"/>
              <a:pPr/>
              <a:t>23</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ECF7C44F-E3A7-534A-8EF1-BD01482BF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43" y="2903135"/>
            <a:ext cx="4292629" cy="2230815"/>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1EA4FBC8-DB59-5A41-9B2C-D5845A2DB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729" y="2903137"/>
            <a:ext cx="4357547" cy="2200176"/>
          </a:xfrm>
          <a:prstGeom prst="rect">
            <a:avLst/>
          </a:prstGeom>
        </p:spPr>
      </p:pic>
    </p:spTree>
    <p:extLst>
      <p:ext uri="{BB962C8B-B14F-4D97-AF65-F5344CB8AC3E}">
        <p14:creationId xmlns:p14="http://schemas.microsoft.com/office/powerpoint/2010/main" val="32580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 neuron?</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You come across a neuron that you are not familiar with, and you need to figure out what cell type it belongs to.</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24</a:t>
            </a:fld>
            <a:endParaRPr lang="en-US"/>
          </a:p>
        </p:txBody>
      </p:sp>
      <p:pic>
        <p:nvPicPr>
          <p:cNvPr id="8" name="Picture 7" descr="A close-up of a leaf&#10;&#10;Description automatically generated with medium confidence">
            <a:extLst>
              <a:ext uri="{FF2B5EF4-FFF2-40B4-BE49-F238E27FC236}">
                <a16:creationId xmlns:a16="http://schemas.microsoft.com/office/drawing/2014/main" id="{70267DFC-84DD-D045-A1D1-AD5867949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2244547"/>
            <a:ext cx="8610600" cy="4051300"/>
          </a:xfrm>
          <a:prstGeom prst="rect">
            <a:avLst/>
          </a:prstGeom>
        </p:spPr>
      </p:pic>
    </p:spTree>
    <p:extLst>
      <p:ext uri="{BB962C8B-B14F-4D97-AF65-F5344CB8AC3E}">
        <p14:creationId xmlns:p14="http://schemas.microsoft.com/office/powerpoint/2010/main" val="3476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29061"/>
            <a:ext cx="7772400" cy="841102"/>
          </a:xfrm>
        </p:spPr>
        <p:txBody>
          <a:bodyPr/>
          <a:lstStyle/>
          <a:p>
            <a:r>
              <a:rPr lang="en-US" sz="3200" dirty="0"/>
              <a:t>Exercise 1 – What cell type is this?</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1403445"/>
            <a:ext cx="7772400" cy="841102"/>
          </a:xfrm>
        </p:spPr>
        <p:txBody>
          <a:bodyPr>
            <a:normAutofit/>
          </a:bodyPr>
          <a:lstStyle/>
          <a:p>
            <a:r>
              <a:rPr lang="en-US" dirty="0"/>
              <a:t>Luckily, your lab has a decision tree that helps you to figure out which cell type a given neuron is! </a:t>
            </a:r>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25</a:t>
            </a:fld>
            <a:endParaRPr lang="en-US"/>
          </a:p>
        </p:txBody>
      </p:sp>
      <p:pic>
        <p:nvPicPr>
          <p:cNvPr id="7" name="Picture 6" descr="Diagram&#10;&#10;Description automatically generated">
            <a:extLst>
              <a:ext uri="{FF2B5EF4-FFF2-40B4-BE49-F238E27FC236}">
                <a16:creationId xmlns:a16="http://schemas.microsoft.com/office/drawing/2014/main" id="{25770D28-9EAD-CA4F-852D-01B14C5B0056}"/>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6884" y="2244547"/>
            <a:ext cx="4760955" cy="4115763"/>
          </a:xfrm>
          <a:prstGeom prst="rect">
            <a:avLst/>
          </a:prstGeom>
        </p:spPr>
      </p:pic>
      <p:sp>
        <p:nvSpPr>
          <p:cNvPr id="6" name="TextBox 5">
            <a:extLst>
              <a:ext uri="{FF2B5EF4-FFF2-40B4-BE49-F238E27FC236}">
                <a16:creationId xmlns:a16="http://schemas.microsoft.com/office/drawing/2014/main" id="{573B0A18-F08B-0A4E-99EF-6E44B11DEF7D}"/>
              </a:ext>
            </a:extLst>
          </p:cNvPr>
          <p:cNvSpPr txBox="1"/>
          <p:nvPr/>
        </p:nvSpPr>
        <p:spPr>
          <a:xfrm>
            <a:off x="5329339" y="2565596"/>
            <a:ext cx="3291840" cy="3105081"/>
          </a:xfrm>
          <a:prstGeom prst="rect">
            <a:avLst/>
          </a:prstGeom>
          <a:noFill/>
        </p:spPr>
        <p:txBody>
          <a:bodyPr wrap="square" rtlCol="0">
            <a:spAutoFit/>
          </a:bodyPr>
          <a:lstStyle/>
          <a:p>
            <a:r>
              <a:rPr lang="en-US" dirty="0">
                <a:solidFill>
                  <a:schemeClr val="bg1"/>
                </a:solidFill>
              </a:rPr>
              <a:t>We have all the information on this neuron that we might need to solve this problem and more:</a:t>
            </a:r>
          </a:p>
          <a:p>
            <a:pPr marL="285750" indent="-285750">
              <a:lnSpc>
                <a:spcPct val="150000"/>
              </a:lnSpc>
              <a:buFontTx/>
              <a:buChar char="-"/>
            </a:pPr>
            <a:r>
              <a:rPr lang="en-US" sz="1200" dirty="0">
                <a:solidFill>
                  <a:schemeClr val="bg1"/>
                </a:solidFill>
              </a:rPr>
              <a:t>Neuron id= 864691136423030063</a:t>
            </a:r>
          </a:p>
          <a:p>
            <a:pPr marL="285750" indent="-285750">
              <a:lnSpc>
                <a:spcPct val="150000"/>
              </a:lnSpc>
              <a:buFontTx/>
              <a:buChar char="-"/>
            </a:pPr>
            <a:r>
              <a:rPr lang="en-US" sz="1200" dirty="0">
                <a:solidFill>
                  <a:schemeClr val="bg1"/>
                </a:solidFill>
              </a:rPr>
              <a:t>size = 290710</a:t>
            </a:r>
          </a:p>
          <a:p>
            <a:pPr marL="285750" indent="-285750">
              <a:lnSpc>
                <a:spcPct val="150000"/>
              </a:lnSpc>
              <a:buFontTx/>
              <a:buChar char="-"/>
            </a:pPr>
            <a:r>
              <a:rPr lang="en-US" sz="1200" dirty="0">
                <a:solidFill>
                  <a:schemeClr val="bg1"/>
                </a:solidFill>
              </a:rPr>
              <a:t>Number of presynaptic sites= 79</a:t>
            </a:r>
          </a:p>
          <a:p>
            <a:pPr marL="285750" indent="-285750">
              <a:lnSpc>
                <a:spcPct val="150000"/>
              </a:lnSpc>
              <a:buFontTx/>
              <a:buChar char="-"/>
            </a:pPr>
            <a:r>
              <a:rPr lang="en-US" sz="1200" dirty="0">
                <a:solidFill>
                  <a:schemeClr val="bg1"/>
                </a:solidFill>
              </a:rPr>
              <a:t>Number of postsynaptic sites = 805</a:t>
            </a:r>
          </a:p>
          <a:p>
            <a:pPr marL="285750" indent="-285750">
              <a:lnSpc>
                <a:spcPct val="150000"/>
              </a:lnSpc>
              <a:buFontTx/>
              <a:buChar char="-"/>
            </a:pPr>
            <a:r>
              <a:rPr lang="en-US" sz="1200" dirty="0">
                <a:solidFill>
                  <a:schemeClr val="bg1"/>
                </a:solidFill>
              </a:rPr>
              <a:t>soma layer = 5</a:t>
            </a:r>
          </a:p>
          <a:p>
            <a:pPr marL="285750" indent="-285750">
              <a:lnSpc>
                <a:spcPct val="150000"/>
              </a:lnSpc>
              <a:buFontTx/>
              <a:buChar char="-"/>
            </a:pPr>
            <a:r>
              <a:rPr lang="en-US" sz="1200" dirty="0">
                <a:solidFill>
                  <a:schemeClr val="bg1"/>
                </a:solidFill>
              </a:rPr>
              <a:t>apical angle = 7.928</a:t>
            </a:r>
          </a:p>
          <a:p>
            <a:pPr marL="285750" indent="-285750">
              <a:lnSpc>
                <a:spcPct val="150000"/>
              </a:lnSpc>
              <a:buFontTx/>
              <a:buChar char="-"/>
            </a:pPr>
            <a:r>
              <a:rPr lang="en-US" sz="1200" dirty="0">
                <a:solidFill>
                  <a:schemeClr val="bg1"/>
                </a:solidFill>
              </a:rPr>
              <a:t>branch lengths = [ 7, 39,  2, … 41]</a:t>
            </a:r>
          </a:p>
        </p:txBody>
      </p:sp>
    </p:spTree>
    <p:extLst>
      <p:ext uri="{BB962C8B-B14F-4D97-AF65-F5344CB8AC3E}">
        <p14:creationId xmlns:p14="http://schemas.microsoft.com/office/powerpoint/2010/main" val="301942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26</a:t>
            </a:fld>
            <a:endParaRPr lang="en-US"/>
          </a:p>
        </p:txBody>
      </p:sp>
      <p:pic>
        <p:nvPicPr>
          <p:cNvPr id="17" name="Picture 16" descr="Diagram&#10;&#10;Description automatically generated">
            <a:extLst>
              <a:ext uri="{FF2B5EF4-FFF2-40B4-BE49-F238E27FC236}">
                <a16:creationId xmlns:a16="http://schemas.microsoft.com/office/drawing/2014/main" id="{B0EF6295-EFFA-594E-91FE-9F619E8DA0F7}"/>
              </a:ext>
            </a:extLst>
          </p:cNvPr>
          <p:cNvPicPr>
            <a:picLocks noChangeAspect="1"/>
          </p:cNvPicPr>
          <p:nvPr/>
        </p:nvPicPr>
        <p:blipFill rotWithShape="1">
          <a:blip r:embed="rId2">
            <a:extLst>
              <a:ext uri="{28A0092B-C50C-407E-A947-70E740481C1C}">
                <a14:useLocalDpi xmlns:a14="http://schemas.microsoft.com/office/drawing/2010/main" val="0"/>
              </a:ext>
            </a:extLst>
          </a:blip>
          <a:srcRect b="33199"/>
          <a:stretch/>
        </p:blipFill>
        <p:spPr>
          <a:xfrm>
            <a:off x="1981200" y="1189298"/>
            <a:ext cx="5181600" cy="4479403"/>
          </a:xfrm>
          <a:prstGeom prst="rect">
            <a:avLst/>
          </a:prstGeom>
        </p:spPr>
      </p:pic>
    </p:spTree>
    <p:extLst>
      <p:ext uri="{BB962C8B-B14F-4D97-AF65-F5344CB8AC3E}">
        <p14:creationId xmlns:p14="http://schemas.microsoft.com/office/powerpoint/2010/main" val="30891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27</a:t>
            </a:fld>
            <a:endParaRPr lang="en-US"/>
          </a:p>
        </p:txBody>
      </p:sp>
      <p:pic>
        <p:nvPicPr>
          <p:cNvPr id="15" name="Picture 14" descr="Diagram&#10;&#10;Description automatically generated">
            <a:extLst>
              <a:ext uri="{FF2B5EF4-FFF2-40B4-BE49-F238E27FC236}">
                <a16:creationId xmlns:a16="http://schemas.microsoft.com/office/drawing/2014/main" id="{29C97A23-71B8-B24A-AC15-08B10E86ECD6}"/>
              </a:ext>
            </a:extLst>
          </p:cNvPr>
          <p:cNvPicPr>
            <a:picLocks noChangeAspect="1"/>
          </p:cNvPicPr>
          <p:nvPr/>
        </p:nvPicPr>
        <p:blipFill rotWithShape="1">
          <a:blip r:embed="rId2">
            <a:extLst>
              <a:ext uri="{28A0092B-C50C-407E-A947-70E740481C1C}">
                <a14:useLocalDpi xmlns:a14="http://schemas.microsoft.com/office/drawing/2010/main" val="0"/>
              </a:ext>
            </a:extLst>
          </a:blip>
          <a:srcRect b="34135"/>
          <a:stretch/>
        </p:blipFill>
        <p:spPr>
          <a:xfrm>
            <a:off x="1981200" y="1185944"/>
            <a:ext cx="5181600" cy="4416661"/>
          </a:xfrm>
          <a:prstGeom prst="rect">
            <a:avLst/>
          </a:prstGeom>
        </p:spPr>
      </p:pic>
    </p:spTree>
    <p:extLst>
      <p:ext uri="{BB962C8B-B14F-4D97-AF65-F5344CB8AC3E}">
        <p14:creationId xmlns:p14="http://schemas.microsoft.com/office/powerpoint/2010/main" val="294871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28</a:t>
            </a:fld>
            <a:endParaRPr lang="en-US"/>
          </a:p>
        </p:txBody>
      </p:sp>
      <p:pic>
        <p:nvPicPr>
          <p:cNvPr id="13" name="Picture 12" descr="Diagram&#10;&#10;Description automatically generated">
            <a:extLst>
              <a:ext uri="{FF2B5EF4-FFF2-40B4-BE49-F238E27FC236}">
                <a16:creationId xmlns:a16="http://schemas.microsoft.com/office/drawing/2014/main" id="{9127C5DA-58AA-F741-A907-CD6A45102BFE}"/>
              </a:ext>
            </a:extLst>
          </p:cNvPr>
          <p:cNvPicPr>
            <a:picLocks noChangeAspect="1"/>
          </p:cNvPicPr>
          <p:nvPr/>
        </p:nvPicPr>
        <p:blipFill rotWithShape="1">
          <a:blip r:embed="rId2">
            <a:extLst>
              <a:ext uri="{28A0092B-C50C-407E-A947-70E740481C1C}">
                <a14:useLocalDpi xmlns:a14="http://schemas.microsoft.com/office/drawing/2010/main" val="0"/>
              </a:ext>
            </a:extLst>
          </a:blip>
          <a:srcRect b="32265"/>
          <a:stretch/>
        </p:blipFill>
        <p:spPr>
          <a:xfrm>
            <a:off x="1981200" y="1192708"/>
            <a:ext cx="5181600" cy="4542034"/>
          </a:xfrm>
          <a:prstGeom prst="rect">
            <a:avLst/>
          </a:prstGeom>
        </p:spPr>
      </p:pic>
    </p:spTree>
    <p:extLst>
      <p:ext uri="{BB962C8B-B14F-4D97-AF65-F5344CB8AC3E}">
        <p14:creationId xmlns:p14="http://schemas.microsoft.com/office/powerpoint/2010/main" val="164644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29</a:t>
            </a:fld>
            <a:endParaRPr lang="en-US"/>
          </a:p>
        </p:txBody>
      </p:sp>
      <p:pic>
        <p:nvPicPr>
          <p:cNvPr id="11" name="Picture 10" descr="Diagram&#10;&#10;Description automatically generated">
            <a:extLst>
              <a:ext uri="{FF2B5EF4-FFF2-40B4-BE49-F238E27FC236}">
                <a16:creationId xmlns:a16="http://schemas.microsoft.com/office/drawing/2014/main" id="{F009795F-8C0F-5849-9D94-32E0C6791A0A}"/>
              </a:ext>
            </a:extLst>
          </p:cNvPr>
          <p:cNvPicPr>
            <a:picLocks noChangeAspect="1"/>
          </p:cNvPicPr>
          <p:nvPr/>
        </p:nvPicPr>
        <p:blipFill rotWithShape="1">
          <a:blip r:embed="rId2">
            <a:extLst>
              <a:ext uri="{28A0092B-C50C-407E-A947-70E740481C1C}">
                <a14:useLocalDpi xmlns:a14="http://schemas.microsoft.com/office/drawing/2010/main" val="0"/>
              </a:ext>
            </a:extLst>
          </a:blip>
          <a:srcRect b="33804"/>
          <a:stretch/>
        </p:blipFill>
        <p:spPr>
          <a:xfrm>
            <a:off x="1981200" y="1197991"/>
            <a:ext cx="5181600" cy="4438868"/>
          </a:xfrm>
          <a:prstGeom prst="rect">
            <a:avLst/>
          </a:prstGeom>
        </p:spPr>
      </p:pic>
      <p:pic>
        <p:nvPicPr>
          <p:cNvPr id="3" name="Picture 2">
            <a:extLst>
              <a:ext uri="{FF2B5EF4-FFF2-40B4-BE49-F238E27FC236}">
                <a16:creationId xmlns:a16="http://schemas.microsoft.com/office/drawing/2014/main" id="{AD4E7F19-E7B1-FB45-880A-9F76C4D1C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75911"/>
            <a:ext cx="170543" cy="102326"/>
          </a:xfrm>
          <a:prstGeom prst="rect">
            <a:avLst/>
          </a:prstGeom>
        </p:spPr>
      </p:pic>
    </p:spTree>
    <p:extLst>
      <p:ext uri="{BB962C8B-B14F-4D97-AF65-F5344CB8AC3E}">
        <p14:creationId xmlns:p14="http://schemas.microsoft.com/office/powerpoint/2010/main" val="11985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3</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30</a:t>
            </a:fld>
            <a:endParaRPr lang="en-US"/>
          </a:p>
        </p:txBody>
      </p:sp>
      <p:pic>
        <p:nvPicPr>
          <p:cNvPr id="9" name="Picture 8" descr="Diagram&#10;&#10;Description automatically generated">
            <a:extLst>
              <a:ext uri="{FF2B5EF4-FFF2-40B4-BE49-F238E27FC236}">
                <a16:creationId xmlns:a16="http://schemas.microsoft.com/office/drawing/2014/main" id="{0AC7B4B1-03D8-D243-9D0F-2C420DB0AFC8}"/>
              </a:ext>
            </a:extLst>
          </p:cNvPr>
          <p:cNvPicPr>
            <a:picLocks noChangeAspect="1"/>
          </p:cNvPicPr>
          <p:nvPr/>
        </p:nvPicPr>
        <p:blipFill rotWithShape="1">
          <a:blip r:embed="rId2">
            <a:extLst>
              <a:ext uri="{28A0092B-C50C-407E-A947-70E740481C1C}">
                <a14:useLocalDpi xmlns:a14="http://schemas.microsoft.com/office/drawing/2010/main" val="0"/>
              </a:ext>
            </a:extLst>
          </a:blip>
          <a:srcRect b="33638"/>
          <a:stretch/>
        </p:blipFill>
        <p:spPr>
          <a:xfrm>
            <a:off x="1981200" y="1192439"/>
            <a:ext cx="5181600" cy="4449972"/>
          </a:xfrm>
          <a:prstGeom prst="rect">
            <a:avLst/>
          </a:prstGeom>
        </p:spPr>
      </p:pic>
      <p:pic>
        <p:nvPicPr>
          <p:cNvPr id="6" name="Picture 5">
            <a:extLst>
              <a:ext uri="{FF2B5EF4-FFF2-40B4-BE49-F238E27FC236}">
                <a16:creationId xmlns:a16="http://schemas.microsoft.com/office/drawing/2014/main" id="{3D9EB8BF-5687-3B45-A3B2-DD8DA9E58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18292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374BF3-3799-B24A-9353-061EA7EAD6F6}"/>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F5C7F4C-C673-C24C-9760-B17F9B4F1F42}"/>
              </a:ext>
            </a:extLst>
          </p:cNvPr>
          <p:cNvSpPr>
            <a:spLocks noGrp="1"/>
          </p:cNvSpPr>
          <p:nvPr>
            <p:ph type="sldNum" sz="quarter" idx="12"/>
          </p:nvPr>
        </p:nvSpPr>
        <p:spPr/>
        <p:txBody>
          <a:bodyPr/>
          <a:lstStyle/>
          <a:p>
            <a:fld id="{50FD97DE-01AB-4708-81E4-3268D90D61F9}" type="slidenum">
              <a:rPr lang="en-US" smtClean="0"/>
              <a:pPr/>
              <a:t>31</a:t>
            </a:fld>
            <a:endParaRPr lang="en-US"/>
          </a:p>
        </p:txBody>
      </p:sp>
      <p:pic>
        <p:nvPicPr>
          <p:cNvPr id="7" name="Picture 6" descr="Diagram&#10;&#10;Description automatically generated">
            <a:extLst>
              <a:ext uri="{FF2B5EF4-FFF2-40B4-BE49-F238E27FC236}">
                <a16:creationId xmlns:a16="http://schemas.microsoft.com/office/drawing/2014/main" id="{75CDCE1B-E22B-0747-BA7A-06D9682B834D}"/>
              </a:ext>
            </a:extLst>
          </p:cNvPr>
          <p:cNvPicPr>
            <a:picLocks noChangeAspect="1"/>
          </p:cNvPicPr>
          <p:nvPr/>
        </p:nvPicPr>
        <p:blipFill rotWithShape="1">
          <a:blip r:embed="rId2">
            <a:extLst>
              <a:ext uri="{28A0092B-C50C-407E-A947-70E740481C1C}">
                <a14:useLocalDpi xmlns:a14="http://schemas.microsoft.com/office/drawing/2010/main" val="0"/>
              </a:ext>
            </a:extLst>
          </a:blip>
          <a:srcRect l="-931" b="30538"/>
          <a:stretch/>
        </p:blipFill>
        <p:spPr>
          <a:xfrm>
            <a:off x="1933936" y="1192677"/>
            <a:ext cx="5229828" cy="4657845"/>
          </a:xfrm>
          <a:prstGeom prst="rect">
            <a:avLst/>
          </a:prstGeom>
        </p:spPr>
      </p:pic>
      <p:pic>
        <p:nvPicPr>
          <p:cNvPr id="6" name="Picture 5">
            <a:extLst>
              <a:ext uri="{FF2B5EF4-FFF2-40B4-BE49-F238E27FC236}">
                <a16:creationId xmlns:a16="http://schemas.microsoft.com/office/drawing/2014/main" id="{33821B28-ABC8-B647-B407-25CE7F7E0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886" y="3265025"/>
            <a:ext cx="170543" cy="102326"/>
          </a:xfrm>
          <a:prstGeom prst="rect">
            <a:avLst/>
          </a:prstGeom>
        </p:spPr>
      </p:pic>
    </p:spTree>
    <p:extLst>
      <p:ext uri="{BB962C8B-B14F-4D97-AF65-F5344CB8AC3E}">
        <p14:creationId xmlns:p14="http://schemas.microsoft.com/office/powerpoint/2010/main" val="396123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 flow</a:t>
            </a:r>
          </a:p>
        </p:txBody>
      </p:sp>
      <p:sp>
        <p:nvSpPr>
          <p:cNvPr id="7" name="Text Placeholder 6"/>
          <p:cNvSpPr>
            <a:spLocks noGrp="1"/>
          </p:cNvSpPr>
          <p:nvPr>
            <p:ph type="body" idx="1"/>
          </p:nvPr>
        </p:nvSpPr>
        <p:spPr/>
        <p:txBody>
          <a:bodyPr/>
          <a:lstStyle/>
          <a:p>
            <a:r>
              <a:rPr lang="en-US" b="0" dirty="0"/>
              <a:t>Now that we’re getting stronger, let’s talk more complex logic!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32</a:t>
            </a:fld>
            <a:endParaRPr lang="en-US"/>
          </a:p>
        </p:txBody>
      </p:sp>
      <p:pic>
        <p:nvPicPr>
          <p:cNvPr id="10" name="Picture 9" descr="Katara Wallpaper by SES94 on Deviant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822" y="3709119"/>
            <a:ext cx="3068742" cy="1796919"/>
          </a:xfrm>
          <a:prstGeom prst="rect">
            <a:avLst/>
          </a:prstGeom>
        </p:spPr>
      </p:pic>
    </p:spTree>
    <p:extLst>
      <p:ext uri="{BB962C8B-B14F-4D97-AF65-F5344CB8AC3E}">
        <p14:creationId xmlns:p14="http://schemas.microsoft.com/office/powerpoint/2010/main" val="33140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33</a:t>
            </a:fld>
            <a:endParaRPr lang="en-US"/>
          </a:p>
        </p:txBody>
      </p:sp>
      <p:pic>
        <p:nvPicPr>
          <p:cNvPr id="7" name="Picture 6" descr="Text&#10;&#10;Description automatically generated">
            <a:extLst>
              <a:ext uri="{FF2B5EF4-FFF2-40B4-BE49-F238E27FC236}">
                <a16:creationId xmlns:a16="http://schemas.microsoft.com/office/drawing/2014/main" id="{64150BBC-BFE9-CA4A-8564-27EAF862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135" y="1036803"/>
            <a:ext cx="3892741" cy="5098645"/>
          </a:xfrm>
          <a:prstGeom prst="rect">
            <a:avLst/>
          </a:prstGeom>
        </p:spPr>
      </p:pic>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10" name="Picture 9">
            <a:extLst>
              <a:ext uri="{FF2B5EF4-FFF2-40B4-BE49-F238E27FC236}">
                <a16:creationId xmlns:a16="http://schemas.microsoft.com/office/drawing/2014/main" id="{3E6CF389-2002-3E4F-B434-D63A68701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284" y="1908207"/>
            <a:ext cx="3850592" cy="320883"/>
          </a:xfrm>
          <a:prstGeom prst="rect">
            <a:avLst/>
          </a:prstGeom>
        </p:spPr>
      </p:pic>
    </p:spTree>
    <p:extLst>
      <p:ext uri="{BB962C8B-B14F-4D97-AF65-F5344CB8AC3E}">
        <p14:creationId xmlns:p14="http://schemas.microsoft.com/office/powerpoint/2010/main" val="350913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E503807A-D904-4E40-8617-E9D54069A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162" y="1036803"/>
            <a:ext cx="3873714" cy="5098645"/>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34</a:t>
            </a:fld>
            <a:endParaRPr lang="en-US"/>
          </a:p>
        </p:txBody>
      </p:sp>
      <p:pic>
        <p:nvPicPr>
          <p:cNvPr id="8" name="Picture 7" descr="Diagram&#10;&#10;Description automatically generated">
            <a:extLst>
              <a:ext uri="{FF2B5EF4-FFF2-40B4-BE49-F238E27FC236}">
                <a16:creationId xmlns:a16="http://schemas.microsoft.com/office/drawing/2014/main" id="{56B564B3-3912-7B4E-9E2B-1F3EDE5A2521}"/>
              </a:ext>
            </a:extLst>
          </p:cNvPr>
          <p:cNvPicPr>
            <a:picLocks noChangeAspect="1"/>
          </p:cNvPicPr>
          <p:nvPr/>
        </p:nvPicPr>
        <p:blipFill rotWithShape="1">
          <a:blip r:embed="rId3">
            <a:extLst>
              <a:ext uri="{28A0092B-C50C-407E-A947-70E740481C1C}">
                <a14:useLocalDpi xmlns:a14="http://schemas.microsoft.com/office/drawing/2010/main" val="0"/>
              </a:ext>
            </a:extLst>
          </a:blip>
          <a:srcRect b="33199"/>
          <a:stretch/>
        </p:blipFill>
        <p:spPr>
          <a:xfrm>
            <a:off x="331173" y="1591734"/>
            <a:ext cx="4250555" cy="3674531"/>
          </a:xfrm>
          <a:prstGeom prst="rect">
            <a:avLst/>
          </a:prstGeom>
        </p:spPr>
      </p:pic>
      <p:pic>
        <p:nvPicPr>
          <p:cNvPr id="9" name="Picture 8" descr="Diagram&#10;&#10;Description automatically generated">
            <a:extLst>
              <a:ext uri="{FF2B5EF4-FFF2-40B4-BE49-F238E27FC236}">
                <a16:creationId xmlns:a16="http://schemas.microsoft.com/office/drawing/2014/main" id="{EB30A4E5-9D1F-4F42-BDA6-52D0AA568D64}"/>
              </a:ext>
            </a:extLst>
          </p:cNvPr>
          <p:cNvPicPr>
            <a:picLocks noChangeAspect="1"/>
          </p:cNvPicPr>
          <p:nvPr/>
        </p:nvPicPr>
        <p:blipFill rotWithShape="1">
          <a:blip r:embed="rId4">
            <a:extLst>
              <a:ext uri="{28A0092B-C50C-407E-A947-70E740481C1C}">
                <a14:useLocalDpi xmlns:a14="http://schemas.microsoft.com/office/drawing/2010/main" val="0"/>
              </a:ext>
            </a:extLst>
          </a:blip>
          <a:srcRect b="34135"/>
          <a:stretch/>
        </p:blipFill>
        <p:spPr>
          <a:xfrm>
            <a:off x="160400" y="1490687"/>
            <a:ext cx="4548031" cy="3876623"/>
          </a:xfrm>
          <a:prstGeom prst="rect">
            <a:avLst/>
          </a:prstGeom>
        </p:spPr>
      </p:pic>
      <p:pic>
        <p:nvPicPr>
          <p:cNvPr id="11" name="Picture 10">
            <a:extLst>
              <a:ext uri="{FF2B5EF4-FFF2-40B4-BE49-F238E27FC236}">
                <a16:creationId xmlns:a16="http://schemas.microsoft.com/office/drawing/2014/main" id="{7A19DD45-DAF1-1042-9F88-651525D81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2117" y="1941763"/>
            <a:ext cx="3850592" cy="320883"/>
          </a:xfrm>
          <a:prstGeom prst="rect">
            <a:avLst/>
          </a:prstGeom>
        </p:spPr>
      </p:pic>
    </p:spTree>
    <p:extLst>
      <p:ext uri="{BB962C8B-B14F-4D97-AF65-F5344CB8AC3E}">
        <p14:creationId xmlns:p14="http://schemas.microsoft.com/office/powerpoint/2010/main" val="277807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CA707569-8350-B74F-A15A-F8AA9F94A0CE}"/>
              </a:ext>
            </a:extLst>
          </p:cNvPr>
          <p:cNvPicPr>
            <a:picLocks noChangeAspect="1"/>
          </p:cNvPicPr>
          <p:nvPr/>
        </p:nvPicPr>
        <p:blipFill rotWithShape="1">
          <a:blip r:embed="rId2">
            <a:extLst>
              <a:ext uri="{28A0092B-C50C-407E-A947-70E740481C1C}">
                <a14:useLocalDpi xmlns:a14="http://schemas.microsoft.com/office/drawing/2010/main" val="0"/>
              </a:ext>
            </a:extLst>
          </a:blip>
          <a:srcRect b="31349"/>
          <a:stretch/>
        </p:blipFill>
        <p:spPr>
          <a:xfrm>
            <a:off x="40106" y="1481655"/>
            <a:ext cx="4706787" cy="4181610"/>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35</a:t>
            </a:fld>
            <a:endParaRPr lang="en-US"/>
          </a:p>
        </p:txBody>
      </p:sp>
      <p:pic>
        <p:nvPicPr>
          <p:cNvPr id="13" name="Picture 12" descr="Text&#10;&#10;Description automatically generated with medium confidence">
            <a:extLst>
              <a:ext uri="{FF2B5EF4-FFF2-40B4-BE49-F238E27FC236}">
                <a16:creationId xmlns:a16="http://schemas.microsoft.com/office/drawing/2014/main" id="{BB56EA91-2EC0-EF43-958C-89C586239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27668"/>
          </a:xfrm>
          <a:prstGeom prst="rect">
            <a:avLst/>
          </a:prstGeom>
        </p:spPr>
      </p:pic>
    </p:spTree>
    <p:extLst>
      <p:ext uri="{BB962C8B-B14F-4D97-AF65-F5344CB8AC3E}">
        <p14:creationId xmlns:p14="http://schemas.microsoft.com/office/powerpoint/2010/main" val="107049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CC518B4F-CEA6-3743-999E-4D65C15FA61B}"/>
              </a:ext>
            </a:extLst>
          </p:cNvPr>
          <p:cNvPicPr>
            <a:picLocks noChangeAspect="1"/>
          </p:cNvPicPr>
          <p:nvPr/>
        </p:nvPicPr>
        <p:blipFill rotWithShape="1">
          <a:blip r:embed="rId2">
            <a:extLst>
              <a:ext uri="{28A0092B-C50C-407E-A947-70E740481C1C}">
                <a14:useLocalDpi xmlns:a14="http://schemas.microsoft.com/office/drawing/2010/main" val="0"/>
              </a:ext>
            </a:extLst>
          </a:blip>
          <a:srcRect b="33651"/>
          <a:stretch/>
        </p:blipFill>
        <p:spPr>
          <a:xfrm>
            <a:off x="40106" y="1481655"/>
            <a:ext cx="4704509" cy="4039469"/>
          </a:xfrm>
          <a:prstGeom prst="rect">
            <a:avLst/>
          </a:prstGeom>
        </p:spPr>
      </p:pic>
      <p:pic>
        <p:nvPicPr>
          <p:cNvPr id="6" name="Picture 5" descr="Text&#10;&#10;Description automatically generated">
            <a:extLst>
              <a:ext uri="{FF2B5EF4-FFF2-40B4-BE49-F238E27FC236}">
                <a16:creationId xmlns:a16="http://schemas.microsoft.com/office/drawing/2014/main" id="{FF815A3D-3260-4541-996A-57E00864E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933" y="1036803"/>
            <a:ext cx="3941894" cy="5198574"/>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36</a:t>
            </a:fld>
            <a:endParaRPr lang="en-US"/>
          </a:p>
        </p:txBody>
      </p:sp>
    </p:spTree>
    <p:extLst>
      <p:ext uri="{BB962C8B-B14F-4D97-AF65-F5344CB8AC3E}">
        <p14:creationId xmlns:p14="http://schemas.microsoft.com/office/powerpoint/2010/main" val="273147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FCB0036F-9885-9241-92C2-2139320B0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159" y="1036803"/>
            <a:ext cx="3960818" cy="5198574"/>
          </a:xfrm>
          <a:prstGeom prst="rect">
            <a:avLst/>
          </a:prstGeom>
        </p:spPr>
      </p:pic>
      <p:pic>
        <p:nvPicPr>
          <p:cNvPr id="7" name="Picture 6" descr="Diagram&#10;&#10;Description automatically generated">
            <a:extLst>
              <a:ext uri="{FF2B5EF4-FFF2-40B4-BE49-F238E27FC236}">
                <a16:creationId xmlns:a16="http://schemas.microsoft.com/office/drawing/2014/main" id="{32925C12-089E-304B-83F4-5F5C8C806B85}"/>
              </a:ext>
            </a:extLst>
          </p:cNvPr>
          <p:cNvPicPr>
            <a:picLocks noChangeAspect="1"/>
          </p:cNvPicPr>
          <p:nvPr/>
        </p:nvPicPr>
        <p:blipFill rotWithShape="1">
          <a:blip r:embed="rId3">
            <a:extLst>
              <a:ext uri="{28A0092B-C50C-407E-A947-70E740481C1C}">
                <a14:useLocalDpi xmlns:a14="http://schemas.microsoft.com/office/drawing/2010/main" val="0"/>
              </a:ext>
            </a:extLst>
          </a:blip>
          <a:srcRect b="32510"/>
          <a:stretch/>
        </p:blipFill>
        <p:spPr>
          <a:xfrm>
            <a:off x="57875" y="1481655"/>
            <a:ext cx="4704509" cy="4108917"/>
          </a:xfrm>
          <a:prstGeom prst="rect">
            <a:avLst/>
          </a:prstGeom>
        </p:spPr>
      </p:pic>
      <p:sp>
        <p:nvSpPr>
          <p:cNvPr id="2" name="Title 1">
            <a:extLst>
              <a:ext uri="{FF2B5EF4-FFF2-40B4-BE49-F238E27FC236}">
                <a16:creationId xmlns:a16="http://schemas.microsoft.com/office/drawing/2014/main" id="{41EF4407-D0A6-3349-A37D-BAE13F28B590}"/>
              </a:ext>
            </a:extLst>
          </p:cNvPr>
          <p:cNvSpPr>
            <a:spLocks noGrp="1"/>
          </p:cNvSpPr>
          <p:nvPr>
            <p:ph type="title"/>
          </p:nvPr>
        </p:nvSpPr>
        <p:spPr>
          <a:xfrm>
            <a:off x="685800" y="188076"/>
            <a:ext cx="7772400" cy="848727"/>
          </a:xfrm>
        </p:spPr>
        <p:txBody>
          <a:bodyPr/>
          <a:lstStyle/>
          <a:p>
            <a:r>
              <a:rPr lang="en-US" dirty="0"/>
              <a:t>Representing the Decision Tree in Python Code: if/else</a:t>
            </a:r>
          </a:p>
        </p:txBody>
      </p:sp>
      <p:sp>
        <p:nvSpPr>
          <p:cNvPr id="4" name="Footer Placeholder 3">
            <a:extLst>
              <a:ext uri="{FF2B5EF4-FFF2-40B4-BE49-F238E27FC236}">
                <a16:creationId xmlns:a16="http://schemas.microsoft.com/office/drawing/2014/main" id="{0D811FE3-C43A-3C49-9404-230BDFA2C3B5}"/>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DC733274-4198-D247-BE5E-8B105FBD2685}"/>
              </a:ext>
            </a:extLst>
          </p:cNvPr>
          <p:cNvSpPr>
            <a:spLocks noGrp="1"/>
          </p:cNvSpPr>
          <p:nvPr>
            <p:ph type="sldNum" sz="quarter" idx="12"/>
          </p:nvPr>
        </p:nvSpPr>
        <p:spPr/>
        <p:txBody>
          <a:bodyPr/>
          <a:lstStyle/>
          <a:p>
            <a:fld id="{50FD97DE-01AB-4708-81E4-3268D90D61F9}" type="slidenum">
              <a:rPr lang="en-US" smtClean="0"/>
              <a:pPr/>
              <a:t>37</a:t>
            </a:fld>
            <a:endParaRPr lang="en-US"/>
          </a:p>
        </p:txBody>
      </p:sp>
    </p:spTree>
    <p:extLst>
      <p:ext uri="{BB962C8B-B14F-4D97-AF65-F5344CB8AC3E}">
        <p14:creationId xmlns:p14="http://schemas.microsoft.com/office/powerpoint/2010/main" val="186472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3CE55-6AA3-CA46-859D-360DF60207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B260DCA9-9B51-EB48-9B88-B38B70E98D2F}"/>
              </a:ext>
            </a:extLst>
          </p:cNvPr>
          <p:cNvSpPr>
            <a:spLocks noGrp="1"/>
          </p:cNvSpPr>
          <p:nvPr>
            <p:ph type="sldNum" sz="quarter" idx="12"/>
          </p:nvPr>
        </p:nvSpPr>
        <p:spPr/>
        <p:txBody>
          <a:bodyPr/>
          <a:lstStyle/>
          <a:p>
            <a:fld id="{50FD97DE-01AB-4708-81E4-3268D90D61F9}" type="slidenum">
              <a:rPr lang="en-US" smtClean="0"/>
              <a:pPr/>
              <a:t>38</a:t>
            </a:fld>
            <a:endParaRPr lang="en-US"/>
          </a:p>
        </p:txBody>
      </p:sp>
      <p:pic>
        <p:nvPicPr>
          <p:cNvPr id="7" name="Picture 6">
            <a:extLst>
              <a:ext uri="{FF2B5EF4-FFF2-40B4-BE49-F238E27FC236}">
                <a16:creationId xmlns:a16="http://schemas.microsoft.com/office/drawing/2014/main" id="{68276FC5-95C2-7F46-BBF7-2EAF0C243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32" y="1539985"/>
            <a:ext cx="7044735" cy="4933004"/>
          </a:xfrm>
          <a:prstGeom prst="rect">
            <a:avLst/>
          </a:prstGeom>
        </p:spPr>
      </p:pic>
      <p:sp>
        <p:nvSpPr>
          <p:cNvPr id="8" name="Title 1">
            <a:extLst>
              <a:ext uri="{FF2B5EF4-FFF2-40B4-BE49-F238E27FC236}">
                <a16:creationId xmlns:a16="http://schemas.microsoft.com/office/drawing/2014/main" id="{8A271411-342B-CB4A-84CD-37BC05D3A15B}"/>
              </a:ext>
            </a:extLst>
          </p:cNvPr>
          <p:cNvSpPr>
            <a:spLocks noGrp="1"/>
          </p:cNvSpPr>
          <p:nvPr>
            <p:ph type="title"/>
          </p:nvPr>
        </p:nvSpPr>
        <p:spPr>
          <a:xfrm>
            <a:off x="685800" y="188076"/>
            <a:ext cx="7772400" cy="848727"/>
          </a:xfrm>
        </p:spPr>
        <p:txBody>
          <a:bodyPr/>
          <a:lstStyle/>
          <a:p>
            <a:r>
              <a:rPr lang="en-US" dirty="0"/>
              <a:t>True Power of Python: For Loop!</a:t>
            </a:r>
          </a:p>
        </p:txBody>
      </p:sp>
    </p:spTree>
    <p:extLst>
      <p:ext uri="{BB962C8B-B14F-4D97-AF65-F5344CB8AC3E}">
        <p14:creationId xmlns:p14="http://schemas.microsoft.com/office/powerpoint/2010/main" val="17081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12749"/>
            <a:ext cx="7772400" cy="1362075"/>
          </a:xfrm>
        </p:spPr>
        <p:txBody>
          <a:bodyPr/>
          <a:lstStyle/>
          <a:p>
            <a:r>
              <a:rPr lang="en-US" dirty="0"/>
              <a:t>Solo </a:t>
            </a:r>
            <a:br>
              <a:rPr lang="en-US" dirty="0"/>
            </a:br>
            <a:r>
              <a:rPr lang="en-US" dirty="0"/>
              <a:t>Practice 2</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2174410"/>
            <a:ext cx="7772400" cy="3833978"/>
          </a:xfrm>
        </p:spPr>
        <p:txBody>
          <a:bodyPr>
            <a:normAutofit lnSpcReduction="10000"/>
          </a:bodyPr>
          <a:lstStyle/>
          <a:p>
            <a:r>
              <a:rPr lang="en-US" dirty="0"/>
              <a:t>Last week your lab ran the same experiment twice on different days,  all using (what they thought) were samples from the same batch. Each experiment should have generated 5 good pieces of data.</a:t>
            </a:r>
          </a:p>
          <a:p>
            <a:r>
              <a:rPr lang="en-US" dirty="0"/>
              <a:t>However, when the results came in, your team realized that both experiments turned out totally differently! Some of the resulting data was junk, and other parts were perfectly fine, and no one is sure of precisely what was different.</a:t>
            </a:r>
          </a:p>
          <a:p>
            <a:r>
              <a:rPr lang="en-US" dirty="0"/>
              <a:t>You’ve been asked to investigate the experiment data for a potential cause for your upcoming data review meeting – can you find the answer? </a:t>
            </a:r>
          </a:p>
          <a:p>
            <a:endParaRPr lang="en-US" dirty="0"/>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39</a:t>
            </a:fld>
            <a:endParaRPr lang="en-US"/>
          </a:p>
        </p:txBody>
      </p:sp>
      <p:pic>
        <p:nvPicPr>
          <p:cNvPr id="7" name="Picture 6" descr="A person holding a computer&#10;&#10;Description automatically generated with low confidence">
            <a:extLst>
              <a:ext uri="{FF2B5EF4-FFF2-40B4-BE49-F238E27FC236}">
                <a16:creationId xmlns:a16="http://schemas.microsoft.com/office/drawing/2014/main" id="{4B03D645-4299-4854-938A-E00AEEE064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7370" y="0"/>
            <a:ext cx="2033588" cy="2028825"/>
          </a:xfrm>
          <a:prstGeom prst="rect">
            <a:avLst/>
          </a:prstGeom>
        </p:spPr>
      </p:pic>
      <p:pic>
        <p:nvPicPr>
          <p:cNvPr id="10" name="Picture 9" descr="A picture containing table, cup, indoor, drink&#10;&#10;Description automatically generated">
            <a:extLst>
              <a:ext uri="{FF2B5EF4-FFF2-40B4-BE49-F238E27FC236}">
                <a16:creationId xmlns:a16="http://schemas.microsoft.com/office/drawing/2014/main" id="{BA2CBAF9-F851-4C76-A838-E7D5C75EDA4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19703" y="357891"/>
            <a:ext cx="2211797" cy="1471793"/>
          </a:xfrm>
          <a:prstGeom prst="rect">
            <a:avLst/>
          </a:prstGeom>
        </p:spPr>
      </p:pic>
      <p:pic>
        <p:nvPicPr>
          <p:cNvPr id="13" name="Graphic 12" descr="Question mark with solid fill">
            <a:extLst>
              <a:ext uri="{FF2B5EF4-FFF2-40B4-BE49-F238E27FC236}">
                <a16:creationId xmlns:a16="http://schemas.microsoft.com/office/drawing/2014/main" id="{94EF1F9D-8E98-49CE-A4E2-2C6E13C7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074435">
            <a:off x="7988433" y="312296"/>
            <a:ext cx="914400" cy="914400"/>
          </a:xfrm>
          <a:prstGeom prst="rect">
            <a:avLst/>
          </a:prstGeom>
        </p:spPr>
      </p:pic>
      <p:pic>
        <p:nvPicPr>
          <p:cNvPr id="14" name="Graphic 13" descr="Question mark with solid fill">
            <a:extLst>
              <a:ext uri="{FF2B5EF4-FFF2-40B4-BE49-F238E27FC236}">
                <a16:creationId xmlns:a16="http://schemas.microsoft.com/office/drawing/2014/main" id="{B3D6ECC1-2512-42E6-AEE2-EDB117621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109551">
            <a:off x="6797258" y="581713"/>
            <a:ext cx="914400" cy="914400"/>
          </a:xfrm>
          <a:prstGeom prst="rect">
            <a:avLst/>
          </a:prstGeom>
        </p:spPr>
      </p:pic>
    </p:spTree>
    <p:extLst>
      <p:ext uri="{BB962C8B-B14F-4D97-AF65-F5344CB8AC3E}">
        <p14:creationId xmlns:p14="http://schemas.microsoft.com/office/powerpoint/2010/main" val="23906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56" y="411379"/>
            <a:ext cx="7772400" cy="1362075"/>
          </a:xfrm>
        </p:spPr>
        <p:txBody>
          <a:bodyPr/>
          <a:lstStyle/>
          <a:p>
            <a:r>
              <a:rPr lang="en-US" dirty="0"/>
              <a:t>Wow, that was a lot!</a:t>
            </a:r>
          </a:p>
        </p:txBody>
      </p:sp>
      <p:sp>
        <p:nvSpPr>
          <p:cNvPr id="7" name="Text Placeholder 6"/>
          <p:cNvSpPr>
            <a:spLocks noGrp="1"/>
          </p:cNvSpPr>
          <p:nvPr>
            <p:ph type="body" idx="1"/>
          </p:nvPr>
        </p:nvSpPr>
        <p:spPr>
          <a:xfrm>
            <a:off x="684756" y="1820489"/>
            <a:ext cx="7772400" cy="3217021"/>
          </a:xfrm>
        </p:spPr>
        <p:txBody>
          <a:bodyPr>
            <a:normAutofit fontScale="92500"/>
          </a:bodyPr>
          <a:lstStyle/>
          <a:p>
            <a:r>
              <a:rPr lang="en-US" dirty="0"/>
              <a:t>No worries – all of this information takes time and practice to master. Even if the concepts themselves seem simple, there’s a lot to remember and keep track of. </a:t>
            </a:r>
          </a:p>
          <a:p>
            <a:r>
              <a:rPr lang="en-US" dirty="0"/>
              <a:t>Remember that you have the power to track these things down, especially if they weren’t covered in this class! Stackoverflow.com and the python documentation combined can give you all the answers you could ever hope for – but asking the right questions takes practice too!</a:t>
            </a:r>
          </a:p>
          <a:p>
            <a:r>
              <a:rPr lang="en-US" b="1" dirty="0"/>
              <a:t>IN SUMMARY: Just keep practicing and you’ll DEFINITELY improve!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40</a:t>
            </a:fld>
            <a:endParaRPr lang="en-US"/>
          </a:p>
        </p:txBody>
      </p:sp>
      <p:pic>
        <p:nvPicPr>
          <p:cNvPr id="8" name="Picture 7" descr="Stagger Dizziness Balance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470"/>
            <a:ext cx="1634889" cy="1290030"/>
          </a:xfrm>
          <a:prstGeom prst="rect">
            <a:avLst/>
          </a:prstGeom>
        </p:spPr>
      </p:pic>
      <p:pic>
        <p:nvPicPr>
          <p:cNvPr id="3" name="Picture 2">
            <a:extLst>
              <a:ext uri="{FF2B5EF4-FFF2-40B4-BE49-F238E27FC236}">
                <a16:creationId xmlns:a16="http://schemas.microsoft.com/office/drawing/2014/main" id="{2A60EBC0-15D0-4166-89B1-BFE88AFC2C2E}"/>
              </a:ext>
            </a:extLst>
          </p:cNvPr>
          <p:cNvPicPr>
            <a:picLocks noChangeAspect="1"/>
          </p:cNvPicPr>
          <p:nvPr/>
        </p:nvPicPr>
        <p:blipFill rotWithShape="1">
          <a:blip r:embed="rId3"/>
          <a:srcRect l="10514" t="3155" r="17449" b="-1"/>
          <a:stretch/>
        </p:blipFill>
        <p:spPr>
          <a:xfrm>
            <a:off x="5852160" y="4842796"/>
            <a:ext cx="2714860" cy="1824908"/>
          </a:xfrm>
          <a:prstGeom prst="rect">
            <a:avLst/>
          </a:prstGeom>
        </p:spPr>
      </p:pic>
    </p:spTree>
    <p:extLst>
      <p:ext uri="{BB962C8B-B14F-4D97-AF65-F5344CB8AC3E}">
        <p14:creationId xmlns:p14="http://schemas.microsoft.com/office/powerpoint/2010/main" val="2672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805180"/>
            <a:ext cx="7772400" cy="1362075"/>
          </a:xfrm>
        </p:spPr>
        <p:txBody>
          <a:bodyPr/>
          <a:lstStyle/>
          <a:p>
            <a:r>
              <a:rPr lang="en-US" dirty="0"/>
              <a:t>Thanks for coming!</a:t>
            </a:r>
          </a:p>
        </p:txBody>
      </p:sp>
      <p:sp>
        <p:nvSpPr>
          <p:cNvPr id="7" name="Text Placeholder 6"/>
          <p:cNvSpPr>
            <a:spLocks noGrp="1"/>
          </p:cNvSpPr>
          <p:nvPr>
            <p:ph type="body" idx="1"/>
          </p:nvPr>
        </p:nvSpPr>
        <p:spPr>
          <a:xfrm>
            <a:off x="685800" y="2254568"/>
            <a:ext cx="7772400" cy="3191192"/>
          </a:xfrm>
        </p:spPr>
        <p:txBody>
          <a:bodyPr/>
          <a:lstStyle/>
          <a:p>
            <a:r>
              <a:rPr lang="en-US" dirty="0"/>
              <a:t>Questions? Concerns? Suggestions? Need more info?</a:t>
            </a:r>
          </a:p>
          <a:p>
            <a:r>
              <a:rPr lang="en-US" dirty="0"/>
              <a:t>Email !RADS_ORG, or comment in the teams channel!</a:t>
            </a:r>
          </a:p>
          <a:p>
            <a:r>
              <a:rPr lang="en-US" dirty="0"/>
              <a:t>Python documentation: </a:t>
            </a:r>
            <a:r>
              <a:rPr lang="en-US" dirty="0">
                <a:hlinkClick r:id="rId2"/>
              </a:rPr>
              <a:t>https://docs.python.org/3/</a:t>
            </a:r>
            <a:r>
              <a:rPr lang="en-US" dirty="0"/>
              <a:t>, contains a handy tutorials and links to documentation for all versions of python. </a:t>
            </a:r>
          </a:p>
          <a:p>
            <a:r>
              <a:rPr lang="en-US" dirty="0"/>
              <a:t>We’ll be sending a survey later today, we’d appreciate your feedback for future classes. </a:t>
            </a:r>
            <a:r>
              <a:rPr lang="en-US"/>
              <a:t>Thank you!</a:t>
            </a:r>
            <a:endParaRPr lang="en-US"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41</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Viewing setup </a:t>
            </a:r>
          </a:p>
        </p:txBody>
      </p:sp>
      <p:sp>
        <p:nvSpPr>
          <p:cNvPr id="7" name="Text Placeholder 6"/>
          <p:cNvSpPr>
            <a:spLocks noGrp="1"/>
          </p:cNvSpPr>
          <p:nvPr>
            <p:ph type="body" idx="1"/>
          </p:nvPr>
        </p:nvSpPr>
        <p:spPr>
          <a:xfrm>
            <a:off x="679993" y="1223371"/>
            <a:ext cx="7772400" cy="5177429"/>
          </a:xfrm>
        </p:spPr>
        <p:txBody>
          <a:bodyPr>
            <a:normAutofit/>
          </a:bodyPr>
          <a:lstStyle/>
          <a:p>
            <a:pPr algn="l"/>
            <a:r>
              <a:rPr lang="en-US" dirty="0"/>
              <a:t>We suggest that you pull up the </a:t>
            </a:r>
            <a:r>
              <a:rPr lang="en-US" dirty="0" err="1"/>
              <a:t>jupyter</a:t>
            </a:r>
            <a:r>
              <a:rPr lang="en-US" dirty="0"/>
              <a:t> notebook to one side of your screen and watch the lecture slides on another side</a:t>
            </a:r>
          </a:p>
          <a:p>
            <a:pPr algn="l"/>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5</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1790B96F-1128-49C7-9431-34D981530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38" y="2143759"/>
            <a:ext cx="7510941" cy="3959743"/>
          </a:xfrm>
          <a:prstGeom prst="rect">
            <a:avLst/>
          </a:prstGeom>
        </p:spPr>
      </p:pic>
    </p:spTree>
    <p:extLst>
      <p:ext uri="{BB962C8B-B14F-4D97-AF65-F5344CB8AC3E}">
        <p14:creationId xmlns:p14="http://schemas.microsoft.com/office/powerpoint/2010/main" val="246719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E21D4-7382-6546-8541-2C5A481D9AD8}"/>
              </a:ext>
            </a:extLst>
          </p:cNvPr>
          <p:cNvPicPr>
            <a:picLocks noChangeAspect="1"/>
          </p:cNvPicPr>
          <p:nvPr/>
        </p:nvPicPr>
        <p:blipFill>
          <a:blip r:embed="rId3"/>
          <a:stretch>
            <a:fillRect/>
          </a:stretch>
        </p:blipFill>
        <p:spPr>
          <a:xfrm>
            <a:off x="5218568" y="4150660"/>
            <a:ext cx="3975381" cy="2236152"/>
          </a:xfrm>
          <a:prstGeom prst="rect">
            <a:avLst/>
          </a:prstGeom>
        </p:spPr>
      </p:pic>
      <p:sp>
        <p:nvSpPr>
          <p:cNvPr id="6" name="Title 5"/>
          <p:cNvSpPr>
            <a:spLocks noGrp="1"/>
          </p:cNvSpPr>
          <p:nvPr>
            <p:ph type="title"/>
          </p:nvPr>
        </p:nvSpPr>
        <p:spPr>
          <a:xfrm>
            <a:off x="679993" y="226816"/>
            <a:ext cx="7772400" cy="863754"/>
          </a:xfrm>
        </p:spPr>
        <p:txBody>
          <a:bodyPr/>
          <a:lstStyle/>
          <a:p>
            <a:r>
              <a:rPr lang="en-US" sz="4000" dirty="0"/>
              <a:t>Lesson Plan</a:t>
            </a:r>
          </a:p>
        </p:txBody>
      </p:sp>
      <p:sp>
        <p:nvSpPr>
          <p:cNvPr id="7" name="Text Placeholder 6"/>
          <p:cNvSpPr>
            <a:spLocks noGrp="1"/>
          </p:cNvSpPr>
          <p:nvPr>
            <p:ph type="body" idx="1"/>
          </p:nvPr>
        </p:nvSpPr>
        <p:spPr>
          <a:xfrm>
            <a:off x="679993" y="1223372"/>
            <a:ext cx="7772400" cy="863754"/>
          </a:xfrm>
        </p:spPr>
        <p:txBody>
          <a:bodyPr>
            <a:normAutofit/>
          </a:bodyPr>
          <a:lstStyle/>
          <a:p>
            <a:pPr marL="342900" indent="-342900" algn="l">
              <a:buFontTx/>
              <a:buChar char="-"/>
            </a:pPr>
            <a:r>
              <a:rPr lang="en-US" dirty="0"/>
              <a:t>Learn about some tools that will help us solve some practice problems inspired by work we do at the Allen Institute</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6</a:t>
            </a:fld>
            <a:endParaRPr lang="en-US"/>
          </a:p>
        </p:txBody>
      </p:sp>
      <p:pic>
        <p:nvPicPr>
          <p:cNvPr id="10" name="Picture 9" descr="A mouse neuron generated from EM images to create a 3d representation of the neuron &#10;&#10;Description automatically generated with medium confidence">
            <a:extLst>
              <a:ext uri="{FF2B5EF4-FFF2-40B4-BE49-F238E27FC236}">
                <a16:creationId xmlns:a16="http://schemas.microsoft.com/office/drawing/2014/main" id="{D100D2FF-30BC-B749-8394-7195990F4E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32" y="2262300"/>
            <a:ext cx="5103159" cy="2401044"/>
          </a:xfrm>
          <a:prstGeom prst="rect">
            <a:avLst/>
          </a:prstGeom>
        </p:spPr>
      </p:pic>
      <p:pic>
        <p:nvPicPr>
          <p:cNvPr id="2" name="Picture 1">
            <a:extLst>
              <a:ext uri="{FF2B5EF4-FFF2-40B4-BE49-F238E27FC236}">
                <a16:creationId xmlns:a16="http://schemas.microsoft.com/office/drawing/2014/main" id="{AB9F67EB-A31A-C74A-95E9-59662E603085}"/>
              </a:ext>
            </a:extLst>
          </p:cNvPr>
          <p:cNvPicPr>
            <a:picLocks noChangeAspect="1"/>
          </p:cNvPicPr>
          <p:nvPr/>
        </p:nvPicPr>
        <p:blipFill>
          <a:blip r:embed="rId5"/>
          <a:stretch>
            <a:fillRect/>
          </a:stretch>
        </p:blipFill>
        <p:spPr>
          <a:xfrm>
            <a:off x="4875477" y="2262300"/>
            <a:ext cx="4268523" cy="2401044"/>
          </a:xfrm>
          <a:prstGeom prst="rect">
            <a:avLst/>
          </a:prstGeom>
        </p:spPr>
      </p:pic>
      <p:pic>
        <p:nvPicPr>
          <p:cNvPr id="8" name="Picture 7">
            <a:extLst>
              <a:ext uri="{FF2B5EF4-FFF2-40B4-BE49-F238E27FC236}">
                <a16:creationId xmlns:a16="http://schemas.microsoft.com/office/drawing/2014/main" id="{2415D4B4-8A4A-3A4A-A3B7-5989F259D201}"/>
              </a:ext>
            </a:extLst>
          </p:cNvPr>
          <p:cNvPicPr>
            <a:picLocks noChangeAspect="1"/>
          </p:cNvPicPr>
          <p:nvPr/>
        </p:nvPicPr>
        <p:blipFill>
          <a:blip r:embed="rId6"/>
          <a:stretch>
            <a:fillRect/>
          </a:stretch>
        </p:blipFill>
        <p:spPr>
          <a:xfrm>
            <a:off x="-56032" y="4663344"/>
            <a:ext cx="1732432" cy="1732432"/>
          </a:xfrm>
          <a:prstGeom prst="rect">
            <a:avLst/>
          </a:prstGeom>
        </p:spPr>
      </p:pic>
      <p:pic>
        <p:nvPicPr>
          <p:cNvPr id="11" name="Picture 10">
            <a:extLst>
              <a:ext uri="{FF2B5EF4-FFF2-40B4-BE49-F238E27FC236}">
                <a16:creationId xmlns:a16="http://schemas.microsoft.com/office/drawing/2014/main" id="{BDFC9E3D-5D1D-8E4E-82AE-C572577D99EB}"/>
              </a:ext>
            </a:extLst>
          </p:cNvPr>
          <p:cNvPicPr>
            <a:picLocks noChangeAspect="1"/>
          </p:cNvPicPr>
          <p:nvPr/>
        </p:nvPicPr>
        <p:blipFill>
          <a:blip r:embed="rId7"/>
          <a:stretch>
            <a:fillRect/>
          </a:stretch>
        </p:blipFill>
        <p:spPr>
          <a:xfrm>
            <a:off x="1676400" y="4406935"/>
            <a:ext cx="3542169" cy="1988841"/>
          </a:xfrm>
          <a:prstGeom prst="rect">
            <a:avLst/>
          </a:prstGeom>
        </p:spPr>
      </p:pic>
    </p:spTree>
    <p:extLst>
      <p:ext uri="{BB962C8B-B14F-4D97-AF65-F5344CB8AC3E}">
        <p14:creationId xmlns:p14="http://schemas.microsoft.com/office/powerpoint/2010/main" val="13964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Review from last class</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Quick types/variables summary from last lesson</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7</a:t>
            </a:fld>
            <a:endParaRPr lang="en-US"/>
          </a:p>
        </p:txBody>
      </p:sp>
    </p:spTree>
    <p:extLst>
      <p:ext uri="{BB962C8B-B14F-4D97-AF65-F5344CB8AC3E}">
        <p14:creationId xmlns:p14="http://schemas.microsoft.com/office/powerpoint/2010/main" val="3732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Review - Types Cheat Sheet</a:t>
            </a:r>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8</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849054631"/>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9</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A601ED-C1A5-4BCB-A232-3054BE8EEEF3}">
  <ds:schemaRefs>
    <ds:schemaRef ds:uri="http://schemas.microsoft.com/sharepoint/v3/contenttype/forms"/>
  </ds:schemaRefs>
</ds:datastoreItem>
</file>

<file path=customXml/itemProps3.xml><?xml version="1.0" encoding="utf-8"?>
<ds:datastoreItem xmlns:ds="http://schemas.openxmlformats.org/officeDocument/2006/customXml" ds:itemID="{F9A88845-B163-4AFE-BF29-58BABAA4E819}">
  <ds:schemaRefs>
    <ds:schemaRef ds:uri="http://purl.org/dc/elements/1.1/"/>
    <ds:schemaRef ds:uri="http://purl.org/dc/dcmitype/"/>
    <ds:schemaRef ds:uri="70c2b688-b411-41a4-b2b0-c43b12e0f7d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ed5f801-d75c-42b9-9dbb-c4699f6f94f8"/>
    <ds:schemaRef ds:uri="http://schemas.microsoft.com/sharepoint/v3"/>
    <ds:schemaRef ds:uri="http://www.w3.org/XML/1998/namespace"/>
    <ds:schemaRef ds:uri="http://purl.org/dc/terms/"/>
  </ds:schemaRefs>
</ds:datastoreItem>
</file>

<file path=customXml/itemProps4.xml><?xml version="1.0" encoding="utf-8"?>
<ds:datastoreItem xmlns:ds="http://schemas.openxmlformats.org/officeDocument/2006/customXml" ds:itemID="{D6BABCDF-E484-4E35-BA87-87E5615E3D8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21152</TotalTime>
  <Words>2383</Words>
  <Application>Microsoft Office PowerPoint</Application>
  <PresentationFormat>On-screen Show (4:3)</PresentationFormat>
  <Paragraphs>296</Paragraphs>
  <Slides>42</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Allen 2015</vt:lpstr>
      <vt:lpstr>Intro to Programming</vt:lpstr>
      <vt:lpstr>Disclaimer</vt:lpstr>
      <vt:lpstr>Getting started</vt:lpstr>
      <vt:lpstr>Getting started</vt:lpstr>
      <vt:lpstr>Viewing setup </vt:lpstr>
      <vt:lpstr>Lesson Plan</vt:lpstr>
      <vt:lpstr>Review from last class</vt:lpstr>
      <vt:lpstr>Review - Types Cheat Sheet</vt:lpstr>
      <vt:lpstr>Data Types Matter!</vt:lpstr>
      <vt:lpstr>Variables</vt:lpstr>
      <vt:lpstr>How can I hold all this information?</vt:lpstr>
      <vt:lpstr>SOLO Practice #1</vt:lpstr>
      <vt:lpstr>Exercise 1 – What cell type is this neuron?</vt:lpstr>
      <vt:lpstr>Exercise 1 – What cell type is this?</vt:lpstr>
      <vt:lpstr>New Information: tools for solving Exercise 1</vt:lpstr>
      <vt:lpstr>Comparison Operators</vt:lpstr>
      <vt:lpstr>Functions</vt:lpstr>
      <vt:lpstr>Built in Functions</vt:lpstr>
      <vt:lpstr>Built in Functions that you might recognize</vt:lpstr>
      <vt:lpstr>Casting (no not spells)</vt:lpstr>
      <vt:lpstr>Built in Functions for our exercises</vt:lpstr>
      <vt:lpstr>Our Built-in Functions</vt:lpstr>
      <vt:lpstr>Our Built-in Functions</vt:lpstr>
      <vt:lpstr>Exercise 1 – What cell type is this neuron?</vt:lpstr>
      <vt:lpstr>Exercise 1 – What cell type is this?</vt:lpstr>
      <vt:lpstr>PowerPoint Presentation</vt:lpstr>
      <vt:lpstr>PowerPoint Presentation</vt:lpstr>
      <vt:lpstr>PowerPoint Presentation</vt:lpstr>
      <vt:lpstr>PowerPoint Presentation</vt:lpstr>
      <vt:lpstr>PowerPoint Presentation</vt:lpstr>
      <vt:lpstr>PowerPoint Presentation</vt:lpstr>
      <vt:lpstr>Control flow</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Representing the Decision Tree in Python Code: if/else</vt:lpstr>
      <vt:lpstr>True Power of Python: For Loop!</vt:lpstr>
      <vt:lpstr>Solo  Practice 2</vt:lpstr>
      <vt:lpstr>Wow, that was a lot!</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85</cp:revision>
  <dcterms:created xsi:type="dcterms:W3CDTF">2018-10-26T16:31:54Z</dcterms:created>
  <dcterms:modified xsi:type="dcterms:W3CDTF">2021-11-12T21:44:43Z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